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9"/>
  </p:notesMasterIdLst>
  <p:sldIdLst>
    <p:sldId id="334" r:id="rId4"/>
    <p:sldId id="300" r:id="rId5"/>
    <p:sldId id="328" r:id="rId6"/>
    <p:sldId id="338" r:id="rId7"/>
    <p:sldId id="348" r:id="rId8"/>
    <p:sldId id="349" r:id="rId10"/>
    <p:sldId id="358" r:id="rId11"/>
    <p:sldId id="342" r:id="rId12"/>
    <p:sldId id="351" r:id="rId13"/>
    <p:sldId id="360" r:id="rId14"/>
    <p:sldId id="380" r:id="rId15"/>
    <p:sldId id="339" r:id="rId16"/>
    <p:sldId id="394" r:id="rId17"/>
    <p:sldId id="361" r:id="rId18"/>
    <p:sldId id="350" r:id="rId19"/>
    <p:sldId id="359" r:id="rId20"/>
    <p:sldId id="374" r:id="rId21"/>
    <p:sldId id="375" r:id="rId22"/>
    <p:sldId id="393" r:id="rId23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636039181" name="灸能养生" initials="灸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3C85C3"/>
    <a:srgbClr val="3E56A3"/>
    <a:srgbClr val="2C489A"/>
    <a:srgbClr val="2C489B"/>
    <a:srgbClr val="2B4A99"/>
    <a:srgbClr val="4466A2"/>
    <a:srgbClr val="2F5597"/>
    <a:srgbClr val="3E57A3"/>
    <a:srgbClr val="3F57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2291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-570" y="-84"/>
      </p:cViewPr>
      <p:guideLst>
        <p:guide orient="horz" pos="219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8" Type="http://schemas.openxmlformats.org/officeDocument/2006/relationships/tags" Target="tags/tag25.xml"/><Relationship Id="rId27" Type="http://schemas.openxmlformats.org/officeDocument/2006/relationships/commentAuthors" Target="commentAuthors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6" Type="http://schemas.openxmlformats.org/officeDocument/2006/relationships/slideLayout" Target="../slideLayouts/slideLayout13.xml"/><Relationship Id="rId25" Type="http://schemas.openxmlformats.org/officeDocument/2006/relationships/tags" Target="../tags/tag24.xml"/><Relationship Id="rId24" Type="http://schemas.openxmlformats.org/officeDocument/2006/relationships/tags" Target="../tags/tag23.xml"/><Relationship Id="rId23" Type="http://schemas.openxmlformats.org/officeDocument/2006/relationships/tags" Target="../tags/tag22.xml"/><Relationship Id="rId22" Type="http://schemas.openxmlformats.org/officeDocument/2006/relationships/tags" Target="../tags/tag21.xml"/><Relationship Id="rId21" Type="http://schemas.openxmlformats.org/officeDocument/2006/relationships/tags" Target="../tags/tag20.xml"/><Relationship Id="rId20" Type="http://schemas.openxmlformats.org/officeDocument/2006/relationships/tags" Target="../tags/tag19.xml"/><Relationship Id="rId2" Type="http://schemas.openxmlformats.org/officeDocument/2006/relationships/tags" Target="../tags/tag1.xml"/><Relationship Id="rId19" Type="http://schemas.openxmlformats.org/officeDocument/2006/relationships/tags" Target="../tags/tag18.xml"/><Relationship Id="rId18" Type="http://schemas.openxmlformats.org/officeDocument/2006/relationships/tags" Target="../tags/tag17.xml"/><Relationship Id="rId17" Type="http://schemas.openxmlformats.org/officeDocument/2006/relationships/tags" Target="../tags/tag16.xml"/><Relationship Id="rId16" Type="http://schemas.openxmlformats.org/officeDocument/2006/relationships/tags" Target="../tags/tag15.xml"/><Relationship Id="rId15" Type="http://schemas.openxmlformats.org/officeDocument/2006/relationships/tags" Target="../tags/tag14.xml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663065" y="1995170"/>
            <a:ext cx="10528300" cy="1452880"/>
            <a:chOff x="2619" y="3142"/>
            <a:chExt cx="16580" cy="2288"/>
          </a:xfrm>
          <a:solidFill>
            <a:srgbClr val="3C85C3">
              <a:alpha val="70000"/>
            </a:srgbClr>
          </a:solidFill>
        </p:grpSpPr>
        <p:sp>
          <p:nvSpPr>
            <p:cNvPr id="3" name="五边形 2"/>
            <p:cNvSpPr/>
            <p:nvPr/>
          </p:nvSpPr>
          <p:spPr>
            <a:xfrm rot="10800000">
              <a:off x="2619" y="3142"/>
              <a:ext cx="16095" cy="2288"/>
            </a:xfrm>
            <a:prstGeom prst="homePlate">
              <a:avLst>
                <a:gd name="adj" fmla="val 35482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89" name="五边形 88"/>
            <p:cNvSpPr/>
            <p:nvPr/>
          </p:nvSpPr>
          <p:spPr>
            <a:xfrm rot="10800000">
              <a:off x="18849" y="3142"/>
              <a:ext cx="351" cy="2288"/>
            </a:xfrm>
            <a:prstGeom prst="homePlate">
              <a:avLst>
                <a:gd name="adj" fmla="val 0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</p:grpSp>
      <p:sp>
        <p:nvSpPr>
          <p:cNvPr id="4" name="TextBox 20"/>
          <p:cNvSpPr txBox="1"/>
          <p:nvPr/>
        </p:nvSpPr>
        <p:spPr>
          <a:xfrm>
            <a:off x="2372995" y="2334260"/>
            <a:ext cx="9208135" cy="7067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4000" b="1" spc="1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QuickForge（快铸）智慧教学平台</a:t>
            </a:r>
            <a:endParaRPr lang="zh-CN" altLang="en-US" sz="4400" b="1" spc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0" name="TextBox 20"/>
          <p:cNvSpPr txBox="1"/>
          <p:nvPr/>
        </p:nvSpPr>
        <p:spPr>
          <a:xfrm>
            <a:off x="7305675" y="4818380"/>
            <a:ext cx="3098800" cy="9531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400" b="1" spc="1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江苏省南菁高级中学</a:t>
            </a:r>
            <a:endParaRPr lang="zh-CN" altLang="en-US" sz="2400" b="1" spc="100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3200" b="1" spc="100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1" name="TextBox 20"/>
          <p:cNvSpPr txBox="1"/>
          <p:nvPr/>
        </p:nvSpPr>
        <p:spPr>
          <a:xfrm>
            <a:off x="8573770" y="4234180"/>
            <a:ext cx="1830705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400" b="1" spc="1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张伟</a:t>
            </a:r>
            <a:endParaRPr lang="zh-CN" altLang="en-US" sz="2400" b="1" spc="100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-9525" y="810260"/>
            <a:ext cx="9378315" cy="476250"/>
            <a:chOff x="-15" y="1340"/>
            <a:chExt cx="14769" cy="750"/>
          </a:xfrm>
        </p:grpSpPr>
        <p:sp>
          <p:nvSpPr>
            <p:cNvPr id="2" name="TextBox 20"/>
            <p:cNvSpPr txBox="1"/>
            <p:nvPr/>
          </p:nvSpPr>
          <p:spPr>
            <a:xfrm>
              <a:off x="546" y="1340"/>
              <a:ext cx="14208" cy="6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buClrTx/>
                <a:buSzTx/>
                <a:buFontTx/>
              </a:pPr>
              <a:r>
                <a:rPr lang="zh-CN" altLang="en-US" sz="2000" spc="1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多模态网站</a:t>
              </a:r>
              <a:r>
                <a:rPr lang="zh-CN" altLang="en-US" sz="2000" spc="1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生成发布智能体</a:t>
              </a:r>
              <a:endParaRPr lang="zh-CN" altLang="en-US" sz="2000" spc="1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-15" y="2090"/>
              <a:ext cx="6427" cy="0"/>
            </a:xfrm>
            <a:prstGeom prst="line">
              <a:avLst/>
            </a:prstGeom>
            <a:ln w="25400">
              <a:solidFill>
                <a:srgbClr val="3C85C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五边形 8"/>
            <p:cNvSpPr/>
            <p:nvPr/>
          </p:nvSpPr>
          <p:spPr>
            <a:xfrm>
              <a:off x="0" y="1526"/>
              <a:ext cx="513" cy="564"/>
            </a:xfrm>
            <a:prstGeom prst="homePlate">
              <a:avLst>
                <a:gd name="adj" fmla="val 28927"/>
              </a:avLst>
            </a:prstGeom>
            <a:solidFill>
              <a:srgbClr val="3C85C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0"/>
          <p:cNvSpPr txBox="1"/>
          <p:nvPr/>
        </p:nvSpPr>
        <p:spPr>
          <a:xfrm>
            <a:off x="560441" y="278788"/>
            <a:ext cx="9962225" cy="5530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3000" b="1" spc="1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二、实时作业评测与学情分析</a:t>
            </a:r>
            <a:endParaRPr lang="zh-CN" altLang="en-US" sz="3000" b="1" spc="100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5" name="五边形 24"/>
          <p:cNvSpPr/>
          <p:nvPr/>
        </p:nvSpPr>
        <p:spPr>
          <a:xfrm rot="10800000">
            <a:off x="9714230" y="0"/>
            <a:ext cx="2477770" cy="982345"/>
          </a:xfrm>
          <a:prstGeom prst="homePlate">
            <a:avLst>
              <a:gd name="adj" fmla="val 35482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3" name="TextBox 20"/>
          <p:cNvSpPr txBox="1"/>
          <p:nvPr/>
        </p:nvSpPr>
        <p:spPr>
          <a:xfrm>
            <a:off x="111125" y="1129030"/>
            <a:ext cx="3968115" cy="52254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lnSpc>
                <a:spcPct val="15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内置作业评测系统，也</a:t>
            </a: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可自行生成教学和评测页面。</a:t>
            </a:r>
            <a:endParaRPr lang="zh-CN" altLang="en-US" sz="20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342900" indent="-342900" algn="l">
              <a:lnSpc>
                <a:spcPct val="15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支持多种题型，支持题库导入</a:t>
            </a: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导出；</a:t>
            </a:r>
            <a:endParaRPr lang="zh-CN" altLang="en-US" sz="20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TextBox 20"/>
          <p:cNvSpPr txBox="1"/>
          <p:nvPr/>
        </p:nvSpPr>
        <p:spPr>
          <a:xfrm>
            <a:off x="10384790" y="278765"/>
            <a:ext cx="1859915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spc="100" dirty="0">
                <a:solidFill>
                  <a:srgbClr val="2C489B"/>
                </a:solidFill>
                <a:latin typeface="黑体" panose="02010609060101010101" charset="-122"/>
                <a:ea typeface="黑体" panose="02010609060101010101" charset="-122"/>
              </a:rPr>
              <a:t>实现功能</a:t>
            </a:r>
            <a:endParaRPr lang="zh-CN" altLang="en-US" sz="2400" b="1" spc="100" dirty="0">
              <a:solidFill>
                <a:srgbClr val="2C489B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b="17050"/>
          <a:stretch>
            <a:fillRect/>
          </a:stretch>
        </p:blipFill>
        <p:spPr>
          <a:xfrm>
            <a:off x="624840" y="3016250"/>
            <a:ext cx="3095625" cy="37318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9860" y="1052830"/>
            <a:ext cx="8150860" cy="55892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0"/>
          <p:cNvSpPr txBox="1"/>
          <p:nvPr/>
        </p:nvSpPr>
        <p:spPr>
          <a:xfrm>
            <a:off x="560441" y="278788"/>
            <a:ext cx="9962225" cy="5530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3000" b="1" spc="1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二、实时作业评测与学情分析</a:t>
            </a:r>
            <a:endParaRPr lang="zh-CN" altLang="en-US" sz="3000" b="1" spc="100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5" name="五边形 24"/>
          <p:cNvSpPr/>
          <p:nvPr/>
        </p:nvSpPr>
        <p:spPr>
          <a:xfrm rot="10800000">
            <a:off x="9714230" y="0"/>
            <a:ext cx="2477770" cy="982345"/>
          </a:xfrm>
          <a:prstGeom prst="homePlate">
            <a:avLst>
              <a:gd name="adj" fmla="val 35482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2" name="TextBox 20"/>
          <p:cNvSpPr txBox="1"/>
          <p:nvPr/>
        </p:nvSpPr>
        <p:spPr>
          <a:xfrm>
            <a:off x="10384790" y="278765"/>
            <a:ext cx="1859915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spc="100" dirty="0">
                <a:solidFill>
                  <a:srgbClr val="2C489B"/>
                </a:solidFill>
                <a:latin typeface="黑体" panose="02010609060101010101" charset="-122"/>
                <a:ea typeface="黑体" panose="02010609060101010101" charset="-122"/>
              </a:rPr>
              <a:t>实现功能</a:t>
            </a:r>
            <a:endParaRPr lang="zh-CN" altLang="en-US" sz="2400" b="1" spc="100" dirty="0">
              <a:solidFill>
                <a:srgbClr val="2C489B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5845" y="1145540"/>
            <a:ext cx="8606155" cy="47123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b="44815"/>
          <a:stretch>
            <a:fillRect/>
          </a:stretch>
        </p:blipFill>
        <p:spPr>
          <a:xfrm>
            <a:off x="66675" y="4391025"/>
            <a:ext cx="10739120" cy="2466975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3585845" y="1655445"/>
            <a:ext cx="2268855" cy="618490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highlight>
                <a:srgbClr val="FF0000"/>
              </a:highlight>
            </a:endParaRPr>
          </a:p>
        </p:txBody>
      </p:sp>
      <p:sp>
        <p:nvSpPr>
          <p:cNvPr id="7" name="矩形 6"/>
          <p:cNvSpPr/>
          <p:nvPr/>
        </p:nvSpPr>
        <p:spPr>
          <a:xfrm>
            <a:off x="9714230" y="5772150"/>
            <a:ext cx="808355" cy="1085850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highlight>
                <a:srgbClr val="FF0000"/>
              </a:highlight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85845" y="2302510"/>
            <a:ext cx="2748280" cy="426720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highlight>
                <a:srgbClr val="FF0000"/>
              </a:highlight>
            </a:endParaRPr>
          </a:p>
        </p:txBody>
      </p:sp>
      <p:sp>
        <p:nvSpPr>
          <p:cNvPr id="9" name="矩形 8"/>
          <p:cNvSpPr/>
          <p:nvPr/>
        </p:nvSpPr>
        <p:spPr>
          <a:xfrm>
            <a:off x="8656320" y="4856480"/>
            <a:ext cx="2240915" cy="570865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highlight>
                <a:srgbClr val="FF0000"/>
              </a:highlight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282045" y="4693920"/>
            <a:ext cx="525145" cy="1163955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highlight>
                <a:srgbClr val="FF0000"/>
              </a:highlight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077585" y="1875790"/>
            <a:ext cx="1067435" cy="312420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highlight>
                <a:srgbClr val="FF0000"/>
              </a:highlight>
            </a:endParaRPr>
          </a:p>
        </p:txBody>
      </p:sp>
      <p:sp>
        <p:nvSpPr>
          <p:cNvPr id="12" name="TextBox 20"/>
          <p:cNvSpPr txBox="1"/>
          <p:nvPr/>
        </p:nvSpPr>
        <p:spPr>
          <a:xfrm>
            <a:off x="158115" y="1145540"/>
            <a:ext cx="3107690" cy="52254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lnSpc>
                <a:spcPct val="15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通用</a:t>
            </a: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数据管理：</a:t>
            </a:r>
            <a:b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</a:b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1、支持所有任务和学生提交的数据；</a:t>
            </a:r>
            <a:b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</a:b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2、数据导出，生成题干，答题情况、提交时间分布、图片附件等</a:t>
            </a:r>
            <a:endParaRPr lang="zh-CN" altLang="en-US" sz="20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0"/>
          <p:cNvSpPr txBox="1"/>
          <p:nvPr/>
        </p:nvSpPr>
        <p:spPr>
          <a:xfrm>
            <a:off x="560441" y="278788"/>
            <a:ext cx="9962225" cy="5530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3000" b="1" spc="1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二、实时作业评测与学情分析</a:t>
            </a:r>
            <a:endParaRPr lang="zh-CN" altLang="en-US" sz="3000" b="1" spc="100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5" name="五边形 24"/>
          <p:cNvSpPr/>
          <p:nvPr/>
        </p:nvSpPr>
        <p:spPr>
          <a:xfrm rot="10800000">
            <a:off x="9714230" y="0"/>
            <a:ext cx="2477770" cy="982345"/>
          </a:xfrm>
          <a:prstGeom prst="homePlate">
            <a:avLst>
              <a:gd name="adj" fmla="val 35482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3" name="TextBox 20"/>
          <p:cNvSpPr txBox="1"/>
          <p:nvPr/>
        </p:nvSpPr>
        <p:spPr>
          <a:xfrm>
            <a:off x="273050" y="1234440"/>
            <a:ext cx="3107690" cy="40652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lnSpc>
                <a:spcPct val="15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专用数据管理：</a:t>
            </a:r>
            <a:b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</a:br>
            <a:r>
              <a:rPr lang="en-US" altLang="zh-CN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</a:t>
            </a: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、学情分析和数据管理独立页面，只管理单个任务，放在任务文件夹下即可。</a:t>
            </a:r>
            <a:endParaRPr lang="zh-CN" altLang="en-US" sz="20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342900" indent="-342900" algn="l">
              <a:lnSpc>
                <a:spcPct val="150000"/>
              </a:lnSpc>
              <a:buClrTx/>
              <a:buSzTx/>
              <a:buFont typeface="Wingdings" panose="05000000000000000000" charset="0"/>
              <a:buChar char="Ø"/>
            </a:pPr>
            <a:r>
              <a:rPr lang="en-US" altLang="zh-CN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、提供模板和生成提示词。</a:t>
            </a: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方便教师自制数据管理和分析</a:t>
            </a: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页面。</a:t>
            </a:r>
            <a:endParaRPr lang="zh-CN" altLang="en-US" sz="20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" name="TextBox 20"/>
          <p:cNvSpPr txBox="1"/>
          <p:nvPr/>
        </p:nvSpPr>
        <p:spPr>
          <a:xfrm>
            <a:off x="10384790" y="278765"/>
            <a:ext cx="1859915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spc="100" dirty="0">
                <a:solidFill>
                  <a:srgbClr val="2C489B"/>
                </a:solidFill>
                <a:latin typeface="黑体" panose="02010609060101010101" charset="-122"/>
                <a:ea typeface="黑体" panose="02010609060101010101" charset="-122"/>
              </a:rPr>
              <a:t>实现功能</a:t>
            </a:r>
            <a:endParaRPr lang="zh-CN" altLang="en-US" sz="2400" b="1" spc="100" dirty="0">
              <a:solidFill>
                <a:srgbClr val="2C489B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3455" y="1050290"/>
            <a:ext cx="4610100" cy="56197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0"/>
          <p:cNvSpPr txBox="1"/>
          <p:nvPr/>
        </p:nvSpPr>
        <p:spPr>
          <a:xfrm>
            <a:off x="560441" y="278788"/>
            <a:ext cx="9962225" cy="5530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3000" b="1" spc="1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二、实时作业评测与学情分析</a:t>
            </a:r>
            <a:endParaRPr lang="zh-CN" altLang="en-US" sz="3000" b="1" spc="100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5" name="五边形 24"/>
          <p:cNvSpPr/>
          <p:nvPr/>
        </p:nvSpPr>
        <p:spPr>
          <a:xfrm rot="10800000">
            <a:off x="9714230" y="0"/>
            <a:ext cx="2477770" cy="982345"/>
          </a:xfrm>
          <a:prstGeom prst="homePlate">
            <a:avLst>
              <a:gd name="adj" fmla="val 35482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3" name="TextBox 20"/>
          <p:cNvSpPr txBox="1"/>
          <p:nvPr/>
        </p:nvSpPr>
        <p:spPr>
          <a:xfrm>
            <a:off x="273050" y="1234440"/>
            <a:ext cx="3107690" cy="52254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lnSpc>
                <a:spcPct val="15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学情分析报告实时生成，成绩分布与知识点掌握度可视化展示；</a:t>
            </a:r>
            <a:endParaRPr lang="zh-CN" altLang="en-US" sz="20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342900" indent="-342900" algn="l">
              <a:lnSpc>
                <a:spcPct val="15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作业形态支持数据、</a:t>
            </a: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图片和文件。</a:t>
            </a:r>
            <a:endParaRPr lang="zh-CN" altLang="en-US" sz="20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342900" indent="-342900" algn="l">
              <a:lnSpc>
                <a:spcPct val="15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支持</a:t>
            </a: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手动批改、</a:t>
            </a: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自动批改、</a:t>
            </a:r>
            <a:r>
              <a:rPr lang="en-US" altLang="zh-CN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AI</a:t>
            </a: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批改。</a:t>
            </a:r>
            <a:endParaRPr lang="zh-CN" altLang="en-US" sz="20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342900" indent="-342900" algn="l">
              <a:lnSpc>
                <a:spcPct val="150000"/>
              </a:lnSpc>
              <a:buClrTx/>
              <a:buSzTx/>
              <a:buFont typeface="Wingdings" panose="05000000000000000000" charset="0"/>
              <a:buChar char="Ø"/>
            </a:pPr>
            <a:endParaRPr lang="zh-CN" altLang="en-US" sz="20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TextBox 20"/>
          <p:cNvSpPr txBox="1"/>
          <p:nvPr/>
        </p:nvSpPr>
        <p:spPr>
          <a:xfrm>
            <a:off x="10384790" y="278765"/>
            <a:ext cx="1859915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spc="100" dirty="0">
                <a:solidFill>
                  <a:srgbClr val="2C489B"/>
                </a:solidFill>
                <a:latin typeface="黑体" panose="02010609060101010101" charset="-122"/>
                <a:ea typeface="黑体" panose="02010609060101010101" charset="-122"/>
              </a:rPr>
              <a:t>实现功能</a:t>
            </a:r>
            <a:endParaRPr lang="zh-CN" altLang="en-US" sz="2400" b="1" spc="100" dirty="0">
              <a:solidFill>
                <a:srgbClr val="2C489B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6" name="图片 5" descr="作业批改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1915" y="1111885"/>
            <a:ext cx="7953375" cy="56457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0"/>
          <p:cNvSpPr txBox="1"/>
          <p:nvPr/>
        </p:nvSpPr>
        <p:spPr>
          <a:xfrm>
            <a:off x="560441" y="278788"/>
            <a:ext cx="9962225" cy="5530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3000" b="1" spc="1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二、实时作业评测与学情分析</a:t>
            </a:r>
            <a:endParaRPr lang="zh-CN" altLang="en-US" sz="3000" b="1" spc="100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5" name="五边形 24"/>
          <p:cNvSpPr/>
          <p:nvPr/>
        </p:nvSpPr>
        <p:spPr>
          <a:xfrm rot="10800000">
            <a:off x="9714230" y="0"/>
            <a:ext cx="2477770" cy="982345"/>
          </a:xfrm>
          <a:prstGeom prst="homePlate">
            <a:avLst>
              <a:gd name="adj" fmla="val 35482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3" name="TextBox 20"/>
          <p:cNvSpPr txBox="1"/>
          <p:nvPr/>
        </p:nvSpPr>
        <p:spPr>
          <a:xfrm>
            <a:off x="81915" y="1234440"/>
            <a:ext cx="7229475" cy="8115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lnSpc>
                <a:spcPct val="15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学情分析报告实时生成，成绩分布与知识点掌握度可视化</a:t>
            </a:r>
            <a:endParaRPr lang="zh-CN" altLang="en-US" sz="20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TextBox 20"/>
          <p:cNvSpPr txBox="1"/>
          <p:nvPr/>
        </p:nvSpPr>
        <p:spPr>
          <a:xfrm>
            <a:off x="10384790" y="278765"/>
            <a:ext cx="1859915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spc="100" dirty="0">
                <a:solidFill>
                  <a:srgbClr val="2C489B"/>
                </a:solidFill>
                <a:latin typeface="黑体" panose="02010609060101010101" charset="-122"/>
                <a:ea typeface="黑体" panose="02010609060101010101" charset="-122"/>
              </a:rPr>
              <a:t>实现功能</a:t>
            </a:r>
            <a:endParaRPr lang="zh-CN" altLang="en-US" sz="2400" b="1" spc="100" dirty="0">
              <a:solidFill>
                <a:srgbClr val="2C489B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5" name="图片 4"/>
          <p:cNvPicPr>
            <a:picLocks noChangeAspect="1" noChangeArrowheads="1"/>
          </p:cNvPicPr>
          <p:nvPr/>
        </p:nvPicPr>
        <p:blipFill>
          <a:blip r:embed="rId2"/>
          <a:srcRect b="3532"/>
          <a:stretch>
            <a:fillRect/>
          </a:stretch>
        </p:blipFill>
        <p:spPr>
          <a:xfrm>
            <a:off x="0" y="2045970"/>
            <a:ext cx="7689850" cy="4413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 5" descr="学情分析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0755" y="1035685"/>
            <a:ext cx="4881245" cy="56235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0"/>
          <p:cNvSpPr txBox="1"/>
          <p:nvPr/>
        </p:nvSpPr>
        <p:spPr>
          <a:xfrm>
            <a:off x="560441" y="278788"/>
            <a:ext cx="9962225" cy="5530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3000" b="1" spc="1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三、</a:t>
            </a:r>
            <a:r>
              <a:rPr lang="zh-CN" altLang="en-US" sz="3000" b="1" spc="1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内网数据采集与资源共享</a:t>
            </a:r>
            <a:endParaRPr lang="zh-CN" altLang="en-US" sz="3000" b="1" spc="100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5" name="五边形 24"/>
          <p:cNvSpPr/>
          <p:nvPr/>
        </p:nvSpPr>
        <p:spPr>
          <a:xfrm rot="10800000">
            <a:off x="9714230" y="0"/>
            <a:ext cx="2477770" cy="982345"/>
          </a:xfrm>
          <a:prstGeom prst="homePlate">
            <a:avLst>
              <a:gd name="adj" fmla="val 35482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3" name="TextBox 20"/>
          <p:cNvSpPr txBox="1"/>
          <p:nvPr/>
        </p:nvSpPr>
        <p:spPr>
          <a:xfrm>
            <a:off x="589915" y="982345"/>
            <a:ext cx="4304665" cy="4695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lnSpc>
                <a:spcPct val="15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以运动会发布系统为例，教师可自行生成各种类似的应用系统，如实验数据采集等。</a:t>
            </a:r>
            <a:endParaRPr lang="zh-CN" altLang="en-US" sz="20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TextBox 20"/>
          <p:cNvSpPr txBox="1"/>
          <p:nvPr/>
        </p:nvSpPr>
        <p:spPr>
          <a:xfrm>
            <a:off x="10384790" y="278765"/>
            <a:ext cx="1859915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spc="100" dirty="0">
                <a:solidFill>
                  <a:srgbClr val="2C489B"/>
                </a:solidFill>
                <a:latin typeface="黑体" panose="02010609060101010101" charset="-122"/>
                <a:ea typeface="黑体" panose="02010609060101010101" charset="-122"/>
              </a:rPr>
              <a:t>实现功能</a:t>
            </a:r>
            <a:endParaRPr lang="zh-CN" altLang="en-US" sz="2400" b="1" spc="100" dirty="0">
              <a:solidFill>
                <a:srgbClr val="2C489B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045" y="2443480"/>
            <a:ext cx="2962275" cy="4152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8585" y="1094105"/>
            <a:ext cx="6402070" cy="56172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0"/>
          <p:cNvSpPr txBox="1"/>
          <p:nvPr/>
        </p:nvSpPr>
        <p:spPr>
          <a:xfrm>
            <a:off x="560441" y="278788"/>
            <a:ext cx="9962225" cy="5530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3000" b="1" spc="1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四、</a:t>
            </a:r>
            <a:r>
              <a:rPr lang="zh-CN" altLang="en-US" sz="3000" b="1" spc="1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双版本架构与精品资源包</a:t>
            </a:r>
            <a:r>
              <a:rPr lang="en-US" altLang="zh-CN" sz="3000" b="1" spc="1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en-US" altLang="zh-CN" sz="3000" b="1" spc="100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5" name="五边形 24"/>
          <p:cNvSpPr/>
          <p:nvPr/>
        </p:nvSpPr>
        <p:spPr>
          <a:xfrm rot="10800000">
            <a:off x="9714230" y="0"/>
            <a:ext cx="2477770" cy="982345"/>
          </a:xfrm>
          <a:prstGeom prst="homePlate">
            <a:avLst>
              <a:gd name="adj" fmla="val 35482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3" name="TextBox 20"/>
          <p:cNvSpPr txBox="1"/>
          <p:nvPr/>
        </p:nvSpPr>
        <p:spPr>
          <a:xfrm>
            <a:off x="560705" y="982345"/>
            <a:ext cx="11309350" cy="10883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lnSpc>
                <a:spcPct val="15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教师版本：内置</a:t>
            </a: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密钥全模态资源生成与发布（生成语音、声音克隆，图生图，图生视频等</a:t>
            </a: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en-US" altLang="zh-CN" sz="20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TextBox 20"/>
          <p:cNvSpPr txBox="1"/>
          <p:nvPr/>
        </p:nvSpPr>
        <p:spPr>
          <a:xfrm>
            <a:off x="10384790" y="278765"/>
            <a:ext cx="1859915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spc="100" dirty="0">
                <a:solidFill>
                  <a:srgbClr val="2C489B"/>
                </a:solidFill>
                <a:latin typeface="黑体" panose="02010609060101010101" charset="-122"/>
                <a:ea typeface="黑体" panose="02010609060101010101" charset="-122"/>
              </a:rPr>
              <a:t>教师版</a:t>
            </a:r>
            <a:endParaRPr lang="zh-CN" altLang="en-US" sz="2400" b="1" spc="100" dirty="0">
              <a:solidFill>
                <a:srgbClr val="2C489B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09725"/>
            <a:ext cx="6898005" cy="48920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8005" y="1767205"/>
            <a:ext cx="5292725" cy="4470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0"/>
          <p:cNvSpPr txBox="1"/>
          <p:nvPr/>
        </p:nvSpPr>
        <p:spPr>
          <a:xfrm>
            <a:off x="560441" y="278788"/>
            <a:ext cx="9962225" cy="5530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3000" b="1" spc="1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四、</a:t>
            </a:r>
            <a:r>
              <a:rPr lang="zh-CN" altLang="en-US" sz="3000" b="1" spc="1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双版本架构与精品资源包</a:t>
            </a:r>
            <a:endParaRPr lang="zh-CN" altLang="en-US" sz="3000" b="1" spc="100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5" name="五边形 24"/>
          <p:cNvSpPr/>
          <p:nvPr/>
        </p:nvSpPr>
        <p:spPr>
          <a:xfrm rot="10800000">
            <a:off x="9714230" y="0"/>
            <a:ext cx="2477770" cy="982345"/>
          </a:xfrm>
          <a:prstGeom prst="homePlate">
            <a:avLst>
              <a:gd name="adj" fmla="val 35482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3" name="TextBox 20"/>
          <p:cNvSpPr txBox="1"/>
          <p:nvPr/>
        </p:nvSpPr>
        <p:spPr>
          <a:xfrm>
            <a:off x="560705" y="1293495"/>
            <a:ext cx="11273155" cy="43827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lnSpc>
                <a:spcPct val="15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共享资源：学校、教研组、教师可积累自己的教学资源库</a:t>
            </a:r>
            <a:endParaRPr lang="zh-CN" altLang="en-US" sz="20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342900" indent="-342900" algn="l">
              <a:lnSpc>
                <a:spcPct val="15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本站资源：不断更新，现有资源如下</a:t>
            </a:r>
            <a:b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 AI通识教育系列课程（交互式教学专题）；</a:t>
            </a:r>
            <a:b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 互动教学数学实验室，</a:t>
            </a: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物理实验室，</a:t>
            </a:r>
            <a:r>
              <a:rPr lang="en-US" altLang="zh-CN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python</a:t>
            </a: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教学</a:t>
            </a:r>
            <a:r>
              <a:rPr lang="en-US" altLang="zh-CN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……</a:t>
            </a: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</a:t>
            </a:r>
            <a:b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③ 运动会管理系统；开发类似系统教师可修改运动会页面。</a:t>
            </a:r>
            <a:b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④ 练习生成发布系统；</a:t>
            </a: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即测即评，学情报告成绩分布图表，知识点薄弱环节一目了然；</a:t>
            </a:r>
            <a:b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⑤ 课堂留言反馈系统；可修改为</a:t>
            </a: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联网数据采集、学生信息登记、选课统计、实验汇总；</a:t>
            </a:r>
            <a:b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⑥ 全校共享网盘资源，</a:t>
            </a: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学科工具等模板网页、</a:t>
            </a: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教师课件资料、一键分发给所有班级。</a:t>
            </a:r>
            <a:endParaRPr lang="zh-CN" altLang="en-US" sz="20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TextBox 20"/>
          <p:cNvSpPr txBox="1"/>
          <p:nvPr/>
        </p:nvSpPr>
        <p:spPr>
          <a:xfrm>
            <a:off x="10328910" y="278765"/>
            <a:ext cx="1859915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spc="100" dirty="0">
                <a:solidFill>
                  <a:srgbClr val="2C489B"/>
                </a:solidFill>
                <a:latin typeface="黑体" panose="02010609060101010101" charset="-122"/>
                <a:ea typeface="黑体" panose="02010609060101010101" charset="-122"/>
              </a:rPr>
              <a:t>本站资源</a:t>
            </a:r>
            <a:endParaRPr lang="zh-CN" altLang="en-US" sz="2400" b="1" spc="100" dirty="0">
              <a:solidFill>
                <a:srgbClr val="2C489B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0"/>
          <p:cNvSpPr txBox="1"/>
          <p:nvPr/>
        </p:nvSpPr>
        <p:spPr>
          <a:xfrm>
            <a:off x="560441" y="278788"/>
            <a:ext cx="9962225" cy="5530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3000" b="1" spc="1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四、</a:t>
            </a:r>
            <a:r>
              <a:rPr lang="zh-CN" altLang="en-US" sz="3000" b="1" spc="1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双版本架构与精品资源包</a:t>
            </a:r>
            <a:endParaRPr lang="zh-CN" altLang="en-US" sz="3000" b="1" spc="100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5" name="五边形 24"/>
          <p:cNvSpPr/>
          <p:nvPr/>
        </p:nvSpPr>
        <p:spPr>
          <a:xfrm rot="10800000">
            <a:off x="9714230" y="0"/>
            <a:ext cx="2477770" cy="982345"/>
          </a:xfrm>
          <a:prstGeom prst="homePlate">
            <a:avLst>
              <a:gd name="adj" fmla="val 35482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3" name="TextBox 20"/>
          <p:cNvSpPr txBox="1"/>
          <p:nvPr/>
        </p:nvSpPr>
        <p:spPr>
          <a:xfrm>
            <a:off x="13335" y="982345"/>
            <a:ext cx="6537325" cy="11525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lnSpc>
                <a:spcPct val="15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智能体融合：教师助手、学生助手、嵌入其他智能体，如教师在飞书、扣子等自建应用的网页代码。</a:t>
            </a:r>
            <a:endParaRPr lang="zh-CN" altLang="en-US" sz="20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TextBox 20"/>
          <p:cNvSpPr txBox="1"/>
          <p:nvPr/>
        </p:nvSpPr>
        <p:spPr>
          <a:xfrm>
            <a:off x="10328910" y="278765"/>
            <a:ext cx="1859915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spc="100" dirty="0">
                <a:solidFill>
                  <a:srgbClr val="2C489B"/>
                </a:solidFill>
                <a:latin typeface="黑体" panose="02010609060101010101" charset="-122"/>
                <a:ea typeface="黑体" panose="02010609060101010101" charset="-122"/>
              </a:rPr>
              <a:t>定制</a:t>
            </a:r>
            <a:r>
              <a:rPr lang="zh-CN" altLang="en-US" sz="2400" b="1" spc="100" dirty="0">
                <a:solidFill>
                  <a:srgbClr val="2C489B"/>
                </a:solidFill>
                <a:latin typeface="黑体" panose="02010609060101010101" charset="-122"/>
                <a:ea typeface="黑体" panose="02010609060101010101" charset="-122"/>
              </a:rPr>
              <a:t>应用</a:t>
            </a:r>
            <a:endParaRPr lang="zh-CN" altLang="en-US" sz="2400" b="1" spc="100" dirty="0">
              <a:solidFill>
                <a:srgbClr val="2C489B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6" name="图片 5" descr="AI教学助手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9075" y="982345"/>
            <a:ext cx="5619750" cy="5812155"/>
          </a:xfrm>
          <a:prstGeom prst="rect">
            <a:avLst/>
          </a:prstGeom>
        </p:spPr>
      </p:pic>
      <p:pic>
        <p:nvPicPr>
          <p:cNvPr id="5" name="图片 4" descr="AI生成作业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215" y="2134870"/>
            <a:ext cx="6354445" cy="47961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0"/>
          <p:cNvSpPr txBox="1"/>
          <p:nvPr/>
        </p:nvSpPr>
        <p:spPr>
          <a:xfrm>
            <a:off x="560441" y="278788"/>
            <a:ext cx="9962225" cy="5530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3000" b="1" spc="1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四、</a:t>
            </a:r>
            <a:r>
              <a:rPr lang="zh-CN" altLang="en-US" sz="3000" b="1" spc="1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双版本架构与精品资源包</a:t>
            </a:r>
            <a:endParaRPr lang="zh-CN" altLang="en-US" sz="3000" b="1" spc="100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5" name="五边形 24"/>
          <p:cNvSpPr/>
          <p:nvPr/>
        </p:nvSpPr>
        <p:spPr>
          <a:xfrm rot="10800000">
            <a:off x="9714230" y="0"/>
            <a:ext cx="2477770" cy="982345"/>
          </a:xfrm>
          <a:prstGeom prst="homePlate">
            <a:avLst>
              <a:gd name="adj" fmla="val 35482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2" name="TextBox 20"/>
          <p:cNvSpPr txBox="1"/>
          <p:nvPr/>
        </p:nvSpPr>
        <p:spPr>
          <a:xfrm>
            <a:off x="10328910" y="278765"/>
            <a:ext cx="1859915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spc="100" dirty="0">
                <a:solidFill>
                  <a:srgbClr val="2C489B"/>
                </a:solidFill>
                <a:latin typeface="黑体" panose="02010609060101010101" charset="-122"/>
                <a:ea typeface="黑体" panose="02010609060101010101" charset="-122"/>
              </a:rPr>
              <a:t>定制</a:t>
            </a:r>
            <a:r>
              <a:rPr lang="zh-CN" altLang="en-US" sz="2400" b="1" spc="100" dirty="0">
                <a:solidFill>
                  <a:srgbClr val="2C489B"/>
                </a:solidFill>
                <a:latin typeface="黑体" panose="02010609060101010101" charset="-122"/>
                <a:ea typeface="黑体" panose="02010609060101010101" charset="-122"/>
              </a:rPr>
              <a:t>应用</a:t>
            </a:r>
            <a:endParaRPr lang="zh-CN" altLang="en-US" sz="2400" b="1" spc="100" dirty="0">
              <a:solidFill>
                <a:srgbClr val="2C489B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4" name="图片 3" descr="AI出题助手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7075" y="1250315"/>
            <a:ext cx="4291330" cy="5244465"/>
          </a:xfrm>
          <a:prstGeom prst="rect">
            <a:avLst/>
          </a:prstGeom>
        </p:spPr>
      </p:pic>
      <p:pic>
        <p:nvPicPr>
          <p:cNvPr id="7" name="图片 6" descr="编程题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8405" y="1236980"/>
            <a:ext cx="4630420" cy="5271770"/>
          </a:xfrm>
          <a:prstGeom prst="rect">
            <a:avLst/>
          </a:prstGeom>
        </p:spPr>
      </p:pic>
      <p:sp>
        <p:nvSpPr>
          <p:cNvPr id="8" name="TextBox 20"/>
          <p:cNvSpPr txBox="1"/>
          <p:nvPr/>
        </p:nvSpPr>
        <p:spPr>
          <a:xfrm>
            <a:off x="13335" y="982345"/>
            <a:ext cx="2943860" cy="4381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lnSpc>
                <a:spcPct val="15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学科工具：</a:t>
            </a:r>
            <a:b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七类题型，智能出题，智能批阅</a:t>
            </a:r>
            <a:r>
              <a:rPr lang="en-US" altLang="zh-CN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;</a:t>
            </a:r>
            <a:endParaRPr lang="en-US" altLang="zh-CN" sz="20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342900" indent="-342900" algn="l">
              <a:lnSpc>
                <a:spcPct val="15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多种语言编程代码动态评测和</a:t>
            </a: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静态评测；</a:t>
            </a:r>
            <a:endParaRPr lang="zh-CN" altLang="en-US" sz="20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342900" indent="-342900" algn="l">
              <a:lnSpc>
                <a:spcPct val="15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手势识别，视觉语言工具扩展到实验教学等</a:t>
            </a: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场景。</a:t>
            </a:r>
            <a:endParaRPr lang="zh-CN" altLang="en-US" sz="20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0"/>
          <p:cNvSpPr txBox="1"/>
          <p:nvPr/>
        </p:nvSpPr>
        <p:spPr>
          <a:xfrm>
            <a:off x="3202305" y="1577165"/>
            <a:ext cx="8003540" cy="430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457200" algn="l" fontAlgn="auto">
              <a:lnSpc>
                <a:spcPct val="100000"/>
              </a:lnSpc>
              <a:buClrTx/>
              <a:buSzTx/>
              <a:buFontTx/>
            </a:pP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QuickForge（快铸）是一款本地化、零代码的智慧教学工具箱。</a:t>
            </a:r>
            <a:endParaRPr lang="zh-CN" altLang="en-US" sz="24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l" fontAlgn="auto">
              <a:lnSpc>
                <a:spcPct val="100000"/>
              </a:lnSpc>
              <a:buClrTx/>
              <a:buSzTx/>
              <a:buFontTx/>
            </a:pPr>
            <a:endParaRPr lang="zh-CN" altLang="en-US" sz="24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l" fontAlgn="auto">
              <a:lnSpc>
                <a:spcPct val="100000"/>
              </a:lnSpc>
              <a:buClrTx/>
              <a:buSzTx/>
              <a:buFontTx/>
            </a:pP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基于大语言模型技术，实现“一句话生成网页、一键发布上线”，让非技术学科教师也能轻松制作交互式教学网页，实现课堂教学即时</a:t>
            </a: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反馈学情</a:t>
            </a: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分析。</a:t>
            </a:r>
            <a:endParaRPr lang="zh-CN" altLang="en-US" sz="24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l" fontAlgn="auto">
              <a:lnSpc>
                <a:spcPct val="100000"/>
              </a:lnSpc>
              <a:buClrTx/>
              <a:buSzTx/>
              <a:buFontTx/>
            </a:pPr>
            <a:endParaRPr lang="zh-CN" altLang="en-US" sz="24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l" fontAlgn="auto">
              <a:lnSpc>
                <a:spcPct val="100000"/>
              </a:lnSpc>
              <a:buClrTx/>
              <a:buSzTx/>
              <a:buFontTx/>
            </a:pP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系统封装了多个大模型API密钥，支持图片识别与生成，以及声音，视频和网页等资源</a:t>
            </a: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</a:t>
            </a: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生成</a:t>
            </a: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，内置</a:t>
            </a: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网盘共享、</a:t>
            </a: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作业</a:t>
            </a:r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发布批阅、AI互动教学资源、运动会管理、留言板等精品资源包。</a:t>
            </a:r>
            <a:endParaRPr lang="zh-CN" altLang="en-US" sz="24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0" y="1392555"/>
            <a:ext cx="2567305" cy="4203700"/>
            <a:chOff x="0" y="2193"/>
            <a:chExt cx="4043" cy="6620"/>
          </a:xfrm>
        </p:grpSpPr>
        <p:sp>
          <p:nvSpPr>
            <p:cNvPr id="5" name="五边形 4"/>
            <p:cNvSpPr/>
            <p:nvPr/>
          </p:nvSpPr>
          <p:spPr>
            <a:xfrm>
              <a:off x="395" y="2193"/>
              <a:ext cx="3648" cy="6620"/>
            </a:xfrm>
            <a:prstGeom prst="homePlate">
              <a:avLst>
                <a:gd name="adj" fmla="val 28927"/>
              </a:avLst>
            </a:prstGeom>
            <a:solidFill>
              <a:srgbClr val="2F559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980" y="3425"/>
              <a:ext cx="1663" cy="40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3800" b="1" kern="0" spc="-150">
                  <a:ln w="1905">
                    <a:noFill/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000" dirty="0">
                  <a:latin typeface="黑体" panose="02010609060101010101" charset="-122"/>
                  <a:ea typeface="黑体" panose="02010609060101010101" charset="-122"/>
                  <a:sym typeface="+mn-ea"/>
                </a:rPr>
                <a:t>系统</a:t>
              </a:r>
              <a:br>
                <a:rPr lang="zh-CN" altLang="en-US" sz="4000" dirty="0">
                  <a:latin typeface="黑体" panose="02010609060101010101" charset="-122"/>
                  <a:ea typeface="黑体" panose="02010609060101010101" charset="-122"/>
                  <a:sym typeface="+mn-ea"/>
                </a:rPr>
              </a:br>
              <a:r>
                <a:rPr lang="zh-CN" altLang="en-US" sz="4000" dirty="0">
                  <a:latin typeface="黑体" panose="02010609060101010101" charset="-122"/>
                  <a:ea typeface="黑体" panose="02010609060101010101" charset="-122"/>
                  <a:sym typeface="+mn-ea"/>
                </a:rPr>
                <a:t>概述</a:t>
              </a:r>
              <a:endParaRPr lang="zh-CN" altLang="en-US" sz="4000" dirty="0"/>
            </a:p>
          </p:txBody>
        </p:sp>
        <p:sp>
          <p:nvSpPr>
            <p:cNvPr id="41" name="五边形 40"/>
            <p:cNvSpPr/>
            <p:nvPr/>
          </p:nvSpPr>
          <p:spPr>
            <a:xfrm rot="10800000">
              <a:off x="0" y="2193"/>
              <a:ext cx="306" cy="6620"/>
            </a:xfrm>
            <a:prstGeom prst="homePlate">
              <a:avLst>
                <a:gd name="adj" fmla="val 0"/>
              </a:avLst>
            </a:prstGeom>
            <a:solidFill>
              <a:srgbClr val="3E56A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1392555"/>
            <a:ext cx="2567305" cy="4203700"/>
            <a:chOff x="0" y="2193"/>
            <a:chExt cx="4043" cy="6620"/>
          </a:xfrm>
        </p:grpSpPr>
        <p:sp>
          <p:nvSpPr>
            <p:cNvPr id="5" name="五边形 4"/>
            <p:cNvSpPr/>
            <p:nvPr/>
          </p:nvSpPr>
          <p:spPr>
            <a:xfrm>
              <a:off x="395" y="2193"/>
              <a:ext cx="3648" cy="6620"/>
            </a:xfrm>
            <a:prstGeom prst="homePlate">
              <a:avLst>
                <a:gd name="adj" fmla="val 28927"/>
              </a:avLst>
            </a:prstGeom>
            <a:solidFill>
              <a:srgbClr val="2F559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980" y="3388"/>
              <a:ext cx="1663" cy="40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3800" b="1" kern="0" spc="-150">
                  <a:ln w="1905">
                    <a:noFill/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4000" dirty="0"/>
                <a:t>实现功能</a:t>
              </a:r>
              <a:endParaRPr lang="zh-CN" altLang="en-US" sz="4000" dirty="0"/>
            </a:p>
          </p:txBody>
        </p:sp>
        <p:sp>
          <p:nvSpPr>
            <p:cNvPr id="41" name="五边形 40"/>
            <p:cNvSpPr/>
            <p:nvPr/>
          </p:nvSpPr>
          <p:spPr>
            <a:xfrm rot="10800000">
              <a:off x="0" y="2193"/>
              <a:ext cx="306" cy="6620"/>
            </a:xfrm>
            <a:prstGeom prst="homePlate">
              <a:avLst>
                <a:gd name="adj" fmla="val 0"/>
              </a:avLst>
            </a:prstGeom>
            <a:solidFill>
              <a:srgbClr val="3E56A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</p:grpSp>
      <p:sp>
        <p:nvSpPr>
          <p:cNvPr id="37" name="TextBox 20"/>
          <p:cNvSpPr txBox="1"/>
          <p:nvPr>
            <p:custDataLst>
              <p:tags r:id="rId2"/>
            </p:custDataLst>
          </p:nvPr>
        </p:nvSpPr>
        <p:spPr>
          <a:xfrm>
            <a:off x="4921250" y="1487170"/>
            <a:ext cx="6974840" cy="4724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600" b="1" spc="100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极简部署与AI网页生成</a:t>
            </a:r>
            <a:endParaRPr lang="zh-CN" altLang="en-US" sz="2600" b="1" spc="100" dirty="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buClrTx/>
              <a:buSzTx/>
              <a:buFontTx/>
            </a:pPr>
            <a:endParaRPr lang="en-US" altLang="zh-CN" sz="3200" b="1" spc="1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8" name="TextBox 20"/>
          <p:cNvSpPr txBox="1"/>
          <p:nvPr>
            <p:custDataLst>
              <p:tags r:id="rId3"/>
            </p:custDataLst>
          </p:nvPr>
        </p:nvSpPr>
        <p:spPr>
          <a:xfrm>
            <a:off x="4921452" y="2633611"/>
            <a:ext cx="6974772" cy="4914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600" b="1" spc="100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实时作业评测与学情分析</a:t>
            </a:r>
            <a:endParaRPr lang="zh-CN" altLang="en-US" sz="2600" b="1" spc="100" dirty="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9" name="TextBox 20"/>
          <p:cNvSpPr txBox="1"/>
          <p:nvPr>
            <p:custDataLst>
              <p:tags r:id="rId4"/>
            </p:custDataLst>
          </p:nvPr>
        </p:nvSpPr>
        <p:spPr>
          <a:xfrm>
            <a:off x="4921250" y="3798570"/>
            <a:ext cx="6974840" cy="571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600" b="1" spc="100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内网数据采集与资源共享</a:t>
            </a:r>
            <a:endParaRPr lang="zh-CN" altLang="en-US" sz="2600" b="1" spc="100" dirty="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buClrTx/>
              <a:buSzTx/>
              <a:buFontTx/>
            </a:pPr>
            <a:endParaRPr sz="2200" b="1">
              <a:latin typeface="楷体" panose="02010609060101010101" charset="-122"/>
            </a:endParaRPr>
          </a:p>
        </p:txBody>
      </p:sp>
      <p:grpSp>
        <p:nvGrpSpPr>
          <p:cNvPr id="40" name="组合 39"/>
          <p:cNvGrpSpPr/>
          <p:nvPr>
            <p:custDataLst>
              <p:tags r:id="rId5"/>
            </p:custDataLst>
          </p:nvPr>
        </p:nvGrpSpPr>
        <p:grpSpPr>
          <a:xfrm>
            <a:off x="3532085" y="1370965"/>
            <a:ext cx="682625" cy="683260"/>
            <a:chOff x="3162416" y="1535627"/>
            <a:chExt cx="923809" cy="924143"/>
          </a:xfrm>
        </p:grpSpPr>
        <p:grpSp>
          <p:nvGrpSpPr>
            <p:cNvPr id="42" name="组合 41"/>
            <p:cNvGrpSpPr/>
            <p:nvPr/>
          </p:nvGrpSpPr>
          <p:grpSpPr>
            <a:xfrm>
              <a:off x="3162416" y="1535627"/>
              <a:ext cx="923809" cy="924143"/>
              <a:chOff x="4345444" y="2542859"/>
              <a:chExt cx="1810550" cy="1811205"/>
            </a:xfrm>
          </p:grpSpPr>
          <p:grpSp>
            <p:nvGrpSpPr>
              <p:cNvPr id="44" name="组合 43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46" name="同心圆 45"/>
                <p:cNvSpPr/>
                <p:nvPr>
                  <p:custDataLst>
                    <p:tags r:id="rId6"/>
                  </p:custDataLst>
                </p:nvPr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椭圆 46"/>
                <p:cNvSpPr/>
                <p:nvPr>
                  <p:custDataLst>
                    <p:tags r:id="rId7"/>
                  </p:custDataLst>
                </p:nvPr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5" name="椭圆 44"/>
              <p:cNvSpPr/>
              <p:nvPr>
                <p:custDataLst>
                  <p:tags r:id="rId8"/>
                </p:custDataLst>
              </p:nvPr>
            </p:nvSpPr>
            <p:spPr>
              <a:xfrm>
                <a:off x="4523580" y="2742068"/>
                <a:ext cx="1433004" cy="1433521"/>
              </a:xfrm>
              <a:prstGeom prst="ellipse">
                <a:avLst/>
              </a:prstGeom>
              <a:solidFill>
                <a:srgbClr val="3E56A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43" name="TextBox 20"/>
            <p:cNvSpPr txBox="1"/>
            <p:nvPr>
              <p:custDataLst>
                <p:tags r:id="rId9"/>
              </p:custDataLst>
            </p:nvPr>
          </p:nvSpPr>
          <p:spPr>
            <a:xfrm>
              <a:off x="3299266" y="1703540"/>
              <a:ext cx="476498" cy="6226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b="1" spc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</a:t>
              </a:r>
              <a:endParaRPr lang="zh-CN" altLang="en-US" sz="2400" b="1" spc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8" name="组合 47"/>
          <p:cNvGrpSpPr/>
          <p:nvPr>
            <p:custDataLst>
              <p:tags r:id="rId10"/>
            </p:custDataLst>
          </p:nvPr>
        </p:nvGrpSpPr>
        <p:grpSpPr>
          <a:xfrm>
            <a:off x="3532085" y="2524125"/>
            <a:ext cx="682625" cy="683260"/>
            <a:chOff x="3162416" y="1535627"/>
            <a:chExt cx="923809" cy="924143"/>
          </a:xfrm>
        </p:grpSpPr>
        <p:grpSp>
          <p:nvGrpSpPr>
            <p:cNvPr id="49" name="组合 48"/>
            <p:cNvGrpSpPr/>
            <p:nvPr/>
          </p:nvGrpSpPr>
          <p:grpSpPr>
            <a:xfrm>
              <a:off x="3162416" y="1535627"/>
              <a:ext cx="923809" cy="924143"/>
              <a:chOff x="4345444" y="2542859"/>
              <a:chExt cx="1810550" cy="1811205"/>
            </a:xfrm>
          </p:grpSpPr>
          <p:grpSp>
            <p:nvGrpSpPr>
              <p:cNvPr id="51" name="组合 50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53" name="同心圆 52"/>
                <p:cNvSpPr/>
                <p:nvPr>
                  <p:custDataLst>
                    <p:tags r:id="rId11"/>
                  </p:custDataLst>
                </p:nvPr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4" name="椭圆 53"/>
                <p:cNvSpPr/>
                <p:nvPr>
                  <p:custDataLst>
                    <p:tags r:id="rId12"/>
                  </p:custDataLst>
                </p:nvPr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2" name="椭圆 51"/>
              <p:cNvSpPr/>
              <p:nvPr>
                <p:custDataLst>
                  <p:tags r:id="rId13"/>
                </p:custDataLst>
              </p:nvPr>
            </p:nvSpPr>
            <p:spPr>
              <a:xfrm>
                <a:off x="4523580" y="2742068"/>
                <a:ext cx="1433004" cy="1433521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50" name="TextBox 20"/>
            <p:cNvSpPr txBox="1"/>
            <p:nvPr>
              <p:custDataLst>
                <p:tags r:id="rId14"/>
              </p:custDataLst>
            </p:nvPr>
          </p:nvSpPr>
          <p:spPr>
            <a:xfrm>
              <a:off x="3286376" y="1677774"/>
              <a:ext cx="476498" cy="6226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b="1" spc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</a:t>
              </a:r>
              <a:endParaRPr lang="zh-CN" altLang="en-US" sz="2400" b="1" spc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5" name="组合 54"/>
          <p:cNvGrpSpPr/>
          <p:nvPr>
            <p:custDataLst>
              <p:tags r:id="rId15"/>
            </p:custDataLst>
          </p:nvPr>
        </p:nvGrpSpPr>
        <p:grpSpPr>
          <a:xfrm>
            <a:off x="3532085" y="3676650"/>
            <a:ext cx="682625" cy="683260"/>
            <a:chOff x="3162416" y="1535627"/>
            <a:chExt cx="923809" cy="924143"/>
          </a:xfrm>
        </p:grpSpPr>
        <p:grpSp>
          <p:nvGrpSpPr>
            <p:cNvPr id="56" name="组合 55"/>
            <p:cNvGrpSpPr/>
            <p:nvPr/>
          </p:nvGrpSpPr>
          <p:grpSpPr>
            <a:xfrm>
              <a:off x="3162416" y="1535627"/>
              <a:ext cx="923809" cy="924143"/>
              <a:chOff x="4345444" y="2542859"/>
              <a:chExt cx="1810550" cy="1811205"/>
            </a:xfrm>
          </p:grpSpPr>
          <p:grpSp>
            <p:nvGrpSpPr>
              <p:cNvPr id="58" name="组合 57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60" name="同心圆 59"/>
                <p:cNvSpPr/>
                <p:nvPr>
                  <p:custDataLst>
                    <p:tags r:id="rId16"/>
                  </p:custDataLst>
                </p:nvPr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1" name="椭圆 60"/>
                <p:cNvSpPr/>
                <p:nvPr>
                  <p:custDataLst>
                    <p:tags r:id="rId17"/>
                  </p:custDataLst>
                </p:nvPr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9" name="椭圆 58"/>
              <p:cNvSpPr/>
              <p:nvPr>
                <p:custDataLst>
                  <p:tags r:id="rId18"/>
                </p:custDataLst>
              </p:nvPr>
            </p:nvSpPr>
            <p:spPr>
              <a:xfrm>
                <a:off x="4523580" y="2742068"/>
                <a:ext cx="1433004" cy="1433521"/>
              </a:xfrm>
              <a:prstGeom prst="ellipse">
                <a:avLst/>
              </a:prstGeom>
              <a:solidFill>
                <a:srgbClr val="3E56A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57" name="TextBox 20"/>
            <p:cNvSpPr txBox="1"/>
            <p:nvPr>
              <p:custDataLst>
                <p:tags r:id="rId19"/>
              </p:custDataLst>
            </p:nvPr>
          </p:nvSpPr>
          <p:spPr>
            <a:xfrm>
              <a:off x="3299266" y="1677774"/>
              <a:ext cx="476498" cy="6226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b="1" spc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</a:t>
              </a:r>
              <a:endParaRPr lang="zh-CN" altLang="en-US" sz="2400" b="1" spc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2" name="组合 61"/>
          <p:cNvGrpSpPr/>
          <p:nvPr>
            <p:custDataLst>
              <p:tags r:id="rId20"/>
            </p:custDataLst>
          </p:nvPr>
        </p:nvGrpSpPr>
        <p:grpSpPr>
          <a:xfrm>
            <a:off x="3532085" y="4829175"/>
            <a:ext cx="682625" cy="683260"/>
            <a:chOff x="3162416" y="1535627"/>
            <a:chExt cx="923809" cy="924143"/>
          </a:xfrm>
        </p:grpSpPr>
        <p:grpSp>
          <p:nvGrpSpPr>
            <p:cNvPr id="63" name="组合 62"/>
            <p:cNvGrpSpPr/>
            <p:nvPr/>
          </p:nvGrpSpPr>
          <p:grpSpPr>
            <a:xfrm>
              <a:off x="3162416" y="1535627"/>
              <a:ext cx="923809" cy="924143"/>
              <a:chOff x="4345444" y="2542859"/>
              <a:chExt cx="1810550" cy="1811205"/>
            </a:xfrm>
          </p:grpSpPr>
          <p:grpSp>
            <p:nvGrpSpPr>
              <p:cNvPr id="66" name="组合 65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68" name="同心圆 67"/>
                <p:cNvSpPr/>
                <p:nvPr>
                  <p:custDataLst>
                    <p:tags r:id="rId21"/>
                  </p:custDataLst>
                </p:nvPr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椭圆 70"/>
                <p:cNvSpPr/>
                <p:nvPr>
                  <p:custDataLst>
                    <p:tags r:id="rId22"/>
                  </p:custDataLst>
                </p:nvPr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67" name="椭圆 66"/>
              <p:cNvSpPr/>
              <p:nvPr>
                <p:custDataLst>
                  <p:tags r:id="rId23"/>
                </p:custDataLst>
              </p:nvPr>
            </p:nvSpPr>
            <p:spPr>
              <a:xfrm>
                <a:off x="4523580" y="2742068"/>
                <a:ext cx="1433004" cy="1433521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65" name="TextBox 20"/>
            <p:cNvSpPr txBox="1"/>
            <p:nvPr>
              <p:custDataLst>
                <p:tags r:id="rId24"/>
              </p:custDataLst>
            </p:nvPr>
          </p:nvSpPr>
          <p:spPr>
            <a:xfrm>
              <a:off x="3286376" y="1677774"/>
              <a:ext cx="476498" cy="6226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b="1" spc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四</a:t>
              </a:r>
              <a:endParaRPr lang="zh-CN" altLang="en-US" sz="2400" b="1" spc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TextBox 20"/>
          <p:cNvSpPr txBox="1"/>
          <p:nvPr>
            <p:custDataLst>
              <p:tags r:id="rId25"/>
            </p:custDataLst>
          </p:nvPr>
        </p:nvSpPr>
        <p:spPr>
          <a:xfrm>
            <a:off x="4921250" y="4991100"/>
            <a:ext cx="6974840" cy="4794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600" b="1" spc="100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双版本架构与精品资源包</a:t>
            </a:r>
            <a:endParaRPr lang="zh-CN" altLang="en-US" sz="2600" b="1" spc="100" dirty="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0"/>
          <p:cNvSpPr txBox="1"/>
          <p:nvPr/>
        </p:nvSpPr>
        <p:spPr>
          <a:xfrm>
            <a:off x="560441" y="278788"/>
            <a:ext cx="9962225" cy="5530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3000" b="1" spc="1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一、极简部署与AI网页生成</a:t>
            </a:r>
            <a:r>
              <a:rPr lang="en-US" altLang="zh-CN" sz="3000" b="1" spc="1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3000" b="1" spc="1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启动程序</a:t>
            </a:r>
            <a:endParaRPr lang="zh-CN" altLang="en-US" sz="3000" b="1" spc="100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5" name="五边形 24"/>
          <p:cNvSpPr/>
          <p:nvPr/>
        </p:nvSpPr>
        <p:spPr>
          <a:xfrm rot="10800000">
            <a:off x="9714230" y="0"/>
            <a:ext cx="2477770" cy="982345"/>
          </a:xfrm>
          <a:prstGeom prst="homePlate">
            <a:avLst>
              <a:gd name="adj" fmla="val 35482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26" name="TextBox 20"/>
          <p:cNvSpPr txBox="1"/>
          <p:nvPr/>
        </p:nvSpPr>
        <p:spPr>
          <a:xfrm>
            <a:off x="10384790" y="278765"/>
            <a:ext cx="1859915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spc="100" dirty="0">
                <a:solidFill>
                  <a:srgbClr val="2C489B"/>
                </a:solidFill>
                <a:latin typeface="黑体" panose="02010609060101010101" charset="-122"/>
                <a:ea typeface="黑体" panose="02010609060101010101" charset="-122"/>
              </a:rPr>
              <a:t>实现功能</a:t>
            </a:r>
            <a:endParaRPr lang="zh-CN" altLang="en-US" sz="2400" b="1" spc="100" dirty="0">
              <a:solidFill>
                <a:srgbClr val="2C489B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TextBox 20"/>
          <p:cNvSpPr txBox="1"/>
          <p:nvPr/>
        </p:nvSpPr>
        <p:spPr>
          <a:xfrm>
            <a:off x="264795" y="3204210"/>
            <a:ext cx="4100195" cy="298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lnSpc>
                <a:spcPct val="15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免安装EXE一键启动，内网访问保障数据安全，</a:t>
            </a: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本机</a:t>
            </a:r>
            <a:r>
              <a:rPr lang="en-US" altLang="zh-CN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IP</a:t>
            </a: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就是网站。</a:t>
            </a:r>
            <a:endParaRPr lang="zh-CN" altLang="en-US" sz="20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342900" indent="-342900" algn="l">
              <a:lnSpc>
                <a:spcPct val="15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注册用户登录后可以</a:t>
            </a: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升级提示词和</a:t>
            </a:r>
            <a:r>
              <a:rPr lang="en-US" altLang="zh-CN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skill</a:t>
            </a: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，更新</a:t>
            </a:r>
            <a:r>
              <a:rPr lang="en-US" altLang="zh-CN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API</a:t>
            </a: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密钥。</a:t>
            </a:r>
            <a:endParaRPr lang="en-US" altLang="zh-CN" sz="20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5" name="TextBox 20"/>
          <p:cNvSpPr txBox="1"/>
          <p:nvPr/>
        </p:nvSpPr>
        <p:spPr>
          <a:xfrm>
            <a:off x="144145" y="1049655"/>
            <a:ext cx="7082790" cy="6559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l">
              <a:lnSpc>
                <a:spcPct val="150000"/>
              </a:lnSpc>
              <a:buClrTx/>
              <a:buSzTx/>
              <a:buFont typeface="Wingdings" panose="05000000000000000000" charset="0"/>
              <a:buNone/>
            </a:pPr>
            <a:r>
              <a:rPr lang="en-US" altLang="zh-CN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、下载的软件压缩包有</a:t>
            </a:r>
            <a:r>
              <a:rPr lang="en-US" altLang="zh-CN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个文件</a:t>
            </a:r>
            <a:endParaRPr lang="zh-CN" altLang="en-US" sz="20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TextBox 20"/>
          <p:cNvSpPr txBox="1"/>
          <p:nvPr/>
        </p:nvSpPr>
        <p:spPr>
          <a:xfrm>
            <a:off x="4730115" y="1049655"/>
            <a:ext cx="7082790" cy="6559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l">
              <a:lnSpc>
                <a:spcPct val="150000"/>
              </a:lnSpc>
              <a:buClrTx/>
              <a:buSzTx/>
              <a:buFont typeface="Wingdings" panose="05000000000000000000" charset="0"/>
              <a:buNone/>
            </a:pPr>
            <a:r>
              <a:rPr lang="en-US" altLang="zh-CN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、运行</a:t>
            </a:r>
            <a:r>
              <a:rPr lang="en-US" altLang="zh-CN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app.exe</a:t>
            </a: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自动生成目录结构并启动</a:t>
            </a: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服务</a:t>
            </a:r>
            <a:endParaRPr lang="zh-CN" altLang="en-US" sz="20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275" y="1718945"/>
            <a:ext cx="3448050" cy="1057275"/>
          </a:xfrm>
          <a:prstGeom prst="rect">
            <a:avLst/>
          </a:prstGeom>
        </p:spPr>
      </p:pic>
      <p:pic>
        <p:nvPicPr>
          <p:cNvPr id="4" name="图片 3" descr="0d230879-64c4-435e-ab24-947934f28cb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4355" y="1705610"/>
            <a:ext cx="7813675" cy="503872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8293100" y="4245610"/>
            <a:ext cx="22955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点击打开网站</a:t>
            </a:r>
            <a:r>
              <a:rPr lang="en-US" altLang="zh-CN">
                <a:solidFill>
                  <a:srgbClr val="FF0000"/>
                </a:solidFill>
              </a:rPr>
              <a:t>IP</a:t>
            </a:r>
            <a:r>
              <a:rPr lang="zh-CN" altLang="en-US">
                <a:solidFill>
                  <a:srgbClr val="FF0000"/>
                </a:solidFill>
              </a:rPr>
              <a:t>地址</a:t>
            </a:r>
            <a:endParaRPr lang="zh-CN" altLang="en-US">
              <a:solidFill>
                <a:srgbClr val="FF0000"/>
              </a:solidFill>
            </a:endParaRPr>
          </a:p>
        </p:txBody>
      </p:sp>
      <p:cxnSp>
        <p:nvCxnSpPr>
          <p:cNvPr id="10" name="直接箭头连接符 9"/>
          <p:cNvCxnSpPr/>
          <p:nvPr/>
        </p:nvCxnSpPr>
        <p:spPr>
          <a:xfrm flipH="1">
            <a:off x="7240472" y="4417162"/>
            <a:ext cx="981075" cy="304165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48065" y="1720850"/>
            <a:ext cx="3448050" cy="23526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0"/>
          <p:cNvSpPr txBox="1"/>
          <p:nvPr/>
        </p:nvSpPr>
        <p:spPr>
          <a:xfrm>
            <a:off x="560441" y="278788"/>
            <a:ext cx="9962225" cy="5530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3000" b="1" spc="1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一、极简部署与AI网页生成</a:t>
            </a:r>
            <a:r>
              <a:rPr lang="en-US" altLang="zh-CN" sz="3000" b="1" spc="1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3000" b="1" spc="1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登录和目录结构</a:t>
            </a:r>
            <a:endParaRPr lang="zh-CN" altLang="en-US" sz="3000" b="1" spc="100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5" name="五边形 24"/>
          <p:cNvSpPr/>
          <p:nvPr/>
        </p:nvSpPr>
        <p:spPr>
          <a:xfrm rot="10800000">
            <a:off x="9714230" y="0"/>
            <a:ext cx="2477770" cy="982345"/>
          </a:xfrm>
          <a:prstGeom prst="homePlate">
            <a:avLst>
              <a:gd name="adj" fmla="val 35482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26" name="TextBox 20"/>
          <p:cNvSpPr txBox="1"/>
          <p:nvPr/>
        </p:nvSpPr>
        <p:spPr>
          <a:xfrm>
            <a:off x="10384790" y="278765"/>
            <a:ext cx="1859915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spc="100" dirty="0">
                <a:solidFill>
                  <a:srgbClr val="2C489B"/>
                </a:solidFill>
                <a:latin typeface="黑体" panose="02010609060101010101" charset="-122"/>
                <a:ea typeface="黑体" panose="02010609060101010101" charset="-122"/>
              </a:rPr>
              <a:t>实现功能</a:t>
            </a:r>
            <a:endParaRPr lang="zh-CN" altLang="en-US" sz="2400" b="1" spc="100" dirty="0">
              <a:solidFill>
                <a:srgbClr val="2C489B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TextBox 20"/>
          <p:cNvSpPr txBox="1"/>
          <p:nvPr/>
        </p:nvSpPr>
        <p:spPr>
          <a:xfrm>
            <a:off x="76835" y="982345"/>
            <a:ext cx="4321810" cy="10198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lnSpc>
                <a:spcPct val="15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管理员登录后导入学生和教师</a:t>
            </a:r>
            <a:endParaRPr lang="zh-CN" altLang="en-US" sz="20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342900" indent="-342900" algn="l">
              <a:lnSpc>
                <a:spcPct val="15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免登录可访问共享资源</a:t>
            </a:r>
            <a:r>
              <a:rPr lang="en-US" altLang="zh-CN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en-US" altLang="zh-CN" sz="20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35" y="2152650"/>
            <a:ext cx="4866005" cy="44354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2840" y="1329690"/>
            <a:ext cx="7192010" cy="5267960"/>
          </a:xfrm>
          <a:prstGeom prst="rect">
            <a:avLst/>
          </a:prstGeom>
        </p:spPr>
      </p:pic>
      <p:cxnSp>
        <p:nvCxnSpPr>
          <p:cNvPr id="9" name="直接箭头连接符 8"/>
          <p:cNvCxnSpPr/>
          <p:nvPr/>
        </p:nvCxnSpPr>
        <p:spPr>
          <a:xfrm flipV="1">
            <a:off x="1849120" y="5786120"/>
            <a:ext cx="3249295" cy="335915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0"/>
          <p:cNvSpPr txBox="1"/>
          <p:nvPr/>
        </p:nvSpPr>
        <p:spPr>
          <a:xfrm>
            <a:off x="560441" y="278788"/>
            <a:ext cx="9962225" cy="5530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3000" b="1" spc="1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一、极简部署与AI网页生成</a:t>
            </a:r>
            <a:r>
              <a:rPr lang="en-US" altLang="zh-CN" sz="3000" b="1" spc="1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3000" b="1" spc="1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全校网盘</a:t>
            </a:r>
            <a:endParaRPr lang="zh-CN" altLang="en-US" sz="3000" b="1" spc="100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5" name="五边形 24"/>
          <p:cNvSpPr/>
          <p:nvPr/>
        </p:nvSpPr>
        <p:spPr>
          <a:xfrm rot="10800000">
            <a:off x="9714230" y="0"/>
            <a:ext cx="2477770" cy="982345"/>
          </a:xfrm>
          <a:prstGeom prst="homePlate">
            <a:avLst>
              <a:gd name="adj" fmla="val 35482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26" name="TextBox 20"/>
          <p:cNvSpPr txBox="1"/>
          <p:nvPr/>
        </p:nvSpPr>
        <p:spPr>
          <a:xfrm>
            <a:off x="10384790" y="278765"/>
            <a:ext cx="1859915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spc="100" dirty="0">
                <a:solidFill>
                  <a:srgbClr val="2C489B"/>
                </a:solidFill>
                <a:latin typeface="黑体" panose="02010609060101010101" charset="-122"/>
                <a:ea typeface="黑体" panose="02010609060101010101" charset="-122"/>
              </a:rPr>
              <a:t>实现功能</a:t>
            </a:r>
            <a:endParaRPr lang="zh-CN" altLang="en-US" sz="2400" b="1" spc="100" dirty="0">
              <a:solidFill>
                <a:srgbClr val="2C489B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TextBox 20"/>
          <p:cNvSpPr txBox="1"/>
          <p:nvPr/>
        </p:nvSpPr>
        <p:spPr>
          <a:xfrm>
            <a:off x="215900" y="984250"/>
            <a:ext cx="10680700" cy="13760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lnSpc>
                <a:spcPct val="15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登录后可设置文件夹</a:t>
            </a: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共享、重命名、复制、删除等操作</a:t>
            </a:r>
            <a:endParaRPr lang="zh-CN" altLang="en-US" sz="20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342900" indent="-342900" algn="l">
              <a:lnSpc>
                <a:spcPct val="15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免登录可访问共享资源，作为全校师生的网盘，用户可设置</a:t>
            </a:r>
            <a:r>
              <a:rPr lang="zh-CN" altLang="en-US" sz="2000" spc="1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文件夹属性权限</a:t>
            </a:r>
            <a:endParaRPr lang="zh-CN" altLang="en-US" sz="20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342900" indent="-342900" algn="l">
              <a:lnSpc>
                <a:spcPct val="150000"/>
              </a:lnSpc>
              <a:buClrTx/>
              <a:buSzTx/>
              <a:buFont typeface="Wingdings" panose="05000000000000000000" charset="0"/>
              <a:buChar char="Ø"/>
            </a:pPr>
            <a:endParaRPr lang="zh-CN" altLang="en-US" sz="20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28602"/>
          <a:stretch>
            <a:fillRect/>
          </a:stretch>
        </p:blipFill>
        <p:spPr>
          <a:xfrm>
            <a:off x="170815" y="2359660"/>
            <a:ext cx="4921250" cy="33731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2065" y="2407920"/>
            <a:ext cx="7091680" cy="331343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940550" y="5998210"/>
            <a:ext cx="49263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</a:rPr>
              <a:t>快捷按钮：打开、下载、属性、重命名、删除</a:t>
            </a:r>
            <a:endParaRPr lang="zh-CN" altLang="en-US">
              <a:solidFill>
                <a:srgbClr val="FF0000"/>
              </a:solidFill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 flipV="1">
            <a:off x="10549288" y="5496025"/>
            <a:ext cx="587141" cy="539015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/>
          <p:cNvCxnSpPr/>
          <p:nvPr/>
        </p:nvCxnSpPr>
        <p:spPr>
          <a:xfrm rot="16200000" flipH="1">
            <a:off x="8672363" y="2512195"/>
            <a:ext cx="1694048" cy="346511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>
            <a:off x="9375006" y="1857676"/>
            <a:ext cx="1915428" cy="158816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29"/>
          <p:cNvSpPr/>
          <p:nvPr/>
        </p:nvSpPr>
        <p:spPr>
          <a:xfrm>
            <a:off x="11249158" y="3463089"/>
            <a:ext cx="345440" cy="306705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highlight>
                <a:srgbClr val="FF0000"/>
              </a:highligh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065" y="1123950"/>
            <a:ext cx="11952605" cy="4114800"/>
          </a:xfrm>
          <a:prstGeom prst="rect">
            <a:avLst/>
          </a:prstGeom>
        </p:spPr>
      </p:pic>
      <p:sp>
        <p:nvSpPr>
          <p:cNvPr id="24" name="TextBox 20"/>
          <p:cNvSpPr txBox="1"/>
          <p:nvPr/>
        </p:nvSpPr>
        <p:spPr>
          <a:xfrm>
            <a:off x="560441" y="278788"/>
            <a:ext cx="9962225" cy="5530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3000" b="1" spc="1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一、极简部署与AI网页生成</a:t>
            </a:r>
            <a:r>
              <a:rPr lang="en-US" altLang="zh-CN" sz="3000" b="1" spc="1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3000" b="1" spc="1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一键生成网页</a:t>
            </a:r>
            <a:endParaRPr lang="zh-CN" altLang="en-US" sz="3000" b="1" spc="100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5" name="五边形 24"/>
          <p:cNvSpPr/>
          <p:nvPr/>
        </p:nvSpPr>
        <p:spPr>
          <a:xfrm rot="10800000">
            <a:off x="9714230" y="0"/>
            <a:ext cx="2477770" cy="982345"/>
          </a:xfrm>
          <a:prstGeom prst="homePlate">
            <a:avLst>
              <a:gd name="adj" fmla="val 35482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26" name="TextBox 20"/>
          <p:cNvSpPr txBox="1"/>
          <p:nvPr/>
        </p:nvSpPr>
        <p:spPr>
          <a:xfrm>
            <a:off x="10384790" y="278765"/>
            <a:ext cx="1859915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spc="100" dirty="0">
                <a:solidFill>
                  <a:srgbClr val="2C489B"/>
                </a:solidFill>
                <a:latin typeface="黑体" panose="02010609060101010101" charset="-122"/>
                <a:ea typeface="黑体" panose="02010609060101010101" charset="-122"/>
              </a:rPr>
              <a:t>实现功能</a:t>
            </a:r>
            <a:endParaRPr lang="zh-CN" altLang="en-US" sz="2400" b="1" spc="100" dirty="0">
              <a:solidFill>
                <a:srgbClr val="2C489B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TextBox 20"/>
          <p:cNvSpPr txBox="1"/>
          <p:nvPr/>
        </p:nvSpPr>
        <p:spPr>
          <a:xfrm>
            <a:off x="81915" y="5155565"/>
            <a:ext cx="11801475" cy="14147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lnSpc>
                <a:spcPct val="15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自然语言输入需求，AI自动生成HTML交互网页，“所想即所得”；</a:t>
            </a:r>
            <a:endParaRPr lang="zh-CN" altLang="en-US" sz="20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342900" indent="-342900" algn="l">
              <a:lnSpc>
                <a:spcPct val="15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内置封装大模型API密钥，支持生成图片和交互网页，“零门槛”教学工具。</a:t>
            </a:r>
            <a:endParaRPr lang="zh-CN" altLang="en-US" sz="20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342900" indent="-342900" algn="l">
              <a:lnSpc>
                <a:spcPct val="15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从飞象老师等</a:t>
            </a:r>
            <a:r>
              <a:rPr lang="en-US" altLang="zh-CN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AI</a:t>
            </a: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网站下载网页，上传后勾选网页，</a:t>
            </a:r>
            <a:r>
              <a:rPr lang="zh-CN" altLang="en-US" sz="2000" spc="1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点击</a:t>
            </a:r>
            <a:r>
              <a:rPr lang="zh-CN" altLang="en-US" sz="2000" spc="1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单机版转网络版、网络版转离线版。</a:t>
            </a:r>
            <a:endParaRPr lang="zh-CN" altLang="en-US" sz="2000" spc="1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46425" y="1808480"/>
            <a:ext cx="16967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</a:rPr>
              <a:t>输入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提示词</a:t>
            </a:r>
            <a:endParaRPr lang="zh-CN" altLang="en-US">
              <a:solidFill>
                <a:srgbClr val="FF0000"/>
              </a:solidFill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997960" y="2903855"/>
            <a:ext cx="24155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</a:rPr>
              <a:t>新建学生任务文件夹，上传素材或者</a:t>
            </a:r>
            <a:r>
              <a:rPr lang="zh-CN" altLang="en-US">
                <a:solidFill>
                  <a:srgbClr val="FF0000"/>
                </a:solidFill>
              </a:rPr>
              <a:t>其他</a:t>
            </a:r>
            <a:endParaRPr lang="zh-CN" altLang="en-US">
              <a:solidFill>
                <a:srgbClr val="FF0000"/>
              </a:solidFill>
            </a:endParaRPr>
          </a:p>
        </p:txBody>
      </p:sp>
      <p:cxnSp>
        <p:nvCxnSpPr>
          <p:cNvPr id="10" name="直接箭头连接符 9"/>
          <p:cNvCxnSpPr/>
          <p:nvPr/>
        </p:nvCxnSpPr>
        <p:spPr>
          <a:xfrm flipH="1">
            <a:off x="4670425" y="3954145"/>
            <a:ext cx="935355" cy="26035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/>
        </p:nvCxnSpPr>
        <p:spPr>
          <a:xfrm flipV="1">
            <a:off x="5340985" y="2700020"/>
            <a:ext cx="9525" cy="26797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1076325" y="4645660"/>
            <a:ext cx="55886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</a:rPr>
              <a:t>勾选网页，输入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修改提示词，</a:t>
            </a:r>
            <a:r>
              <a:rPr lang="zh-CN" altLang="en-US">
                <a:solidFill>
                  <a:srgbClr val="FF0000"/>
                </a:solidFill>
              </a:rPr>
              <a:t>可多次生成。</a:t>
            </a:r>
            <a:endParaRPr lang="zh-CN" altLang="en-US">
              <a:solidFill>
                <a:srgbClr val="FF0000"/>
              </a:solidFill>
              <a:sym typeface="+mn-ea"/>
            </a:endParaRPr>
          </a:p>
        </p:txBody>
      </p:sp>
      <p:cxnSp>
        <p:nvCxnSpPr>
          <p:cNvPr id="14" name="直接箭头连接符 13"/>
          <p:cNvCxnSpPr/>
          <p:nvPr/>
        </p:nvCxnSpPr>
        <p:spPr>
          <a:xfrm flipH="1" flipV="1">
            <a:off x="615950" y="4568825"/>
            <a:ext cx="460375" cy="24892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/>
          <p:nvPr/>
        </p:nvCxnSpPr>
        <p:spPr>
          <a:xfrm flipH="1" flipV="1">
            <a:off x="10009505" y="4502150"/>
            <a:ext cx="392430" cy="1725295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/>
          <p:nvPr/>
        </p:nvCxnSpPr>
        <p:spPr>
          <a:xfrm flipV="1">
            <a:off x="9328785" y="4528820"/>
            <a:ext cx="297180" cy="165989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241935" y="4243070"/>
            <a:ext cx="345440" cy="306705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highlight>
                <a:srgbClr val="FF0000"/>
              </a:highlight>
            </a:endParaRPr>
          </a:p>
        </p:txBody>
      </p:sp>
      <p:sp>
        <p:nvSpPr>
          <p:cNvPr id="4" name="矩形 3"/>
          <p:cNvSpPr/>
          <p:nvPr/>
        </p:nvSpPr>
        <p:spPr>
          <a:xfrm>
            <a:off x="8795385" y="1714500"/>
            <a:ext cx="1430655" cy="485140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highlight>
                <a:srgbClr val="FF0000"/>
              </a:highlight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226040" y="1714500"/>
            <a:ext cx="1865630" cy="485140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highlight>
                <a:srgbClr val="FF0000"/>
              </a:highligh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0"/>
          <p:cNvSpPr txBox="1"/>
          <p:nvPr/>
        </p:nvSpPr>
        <p:spPr>
          <a:xfrm>
            <a:off x="560441" y="278788"/>
            <a:ext cx="9962225" cy="10147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3000" b="1" spc="1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一、极简部署与AI网页生成</a:t>
            </a:r>
            <a:r>
              <a:rPr lang="en-US" altLang="zh-CN" sz="3000" b="1" spc="1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3000" b="1" spc="1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一键生成网页</a:t>
            </a:r>
            <a:endParaRPr lang="zh-CN" altLang="en-US" sz="3000" b="1" spc="100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buClrTx/>
              <a:buSzTx/>
              <a:buFontTx/>
            </a:pPr>
            <a:endParaRPr lang="en-US" altLang="zh-CN" sz="3000" b="1" spc="100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5" name="五边形 24"/>
          <p:cNvSpPr/>
          <p:nvPr/>
        </p:nvSpPr>
        <p:spPr>
          <a:xfrm rot="10800000">
            <a:off x="9714230" y="0"/>
            <a:ext cx="2477770" cy="982345"/>
          </a:xfrm>
          <a:prstGeom prst="homePlate">
            <a:avLst>
              <a:gd name="adj" fmla="val 35482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26" name="TextBox 20"/>
          <p:cNvSpPr txBox="1"/>
          <p:nvPr/>
        </p:nvSpPr>
        <p:spPr>
          <a:xfrm>
            <a:off x="10384790" y="278765"/>
            <a:ext cx="1859915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spc="100" dirty="0">
                <a:solidFill>
                  <a:srgbClr val="2C489B"/>
                </a:solidFill>
                <a:latin typeface="黑体" panose="02010609060101010101" charset="-122"/>
                <a:ea typeface="黑体" panose="02010609060101010101" charset="-122"/>
              </a:rPr>
              <a:t>实现功能</a:t>
            </a:r>
            <a:endParaRPr lang="zh-CN" altLang="en-US" sz="2400" b="1" spc="100" dirty="0">
              <a:solidFill>
                <a:srgbClr val="2C489B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TextBox 20"/>
          <p:cNvSpPr txBox="1"/>
          <p:nvPr/>
        </p:nvSpPr>
        <p:spPr>
          <a:xfrm>
            <a:off x="238125" y="1477645"/>
            <a:ext cx="3688080" cy="5315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lnSpc>
                <a:spcPct val="15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自然语言输入需求，AI自动生成HTML交互网页，“所想即所得”；</a:t>
            </a:r>
            <a:endParaRPr lang="zh-CN" altLang="en-US" sz="20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342900" indent="-342900" algn="l">
              <a:lnSpc>
                <a:spcPct val="15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内置</a:t>
            </a: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有效大模型API密钥，支持生成图片和交互网页，“零门槛”教学工具。</a:t>
            </a:r>
            <a:endParaRPr lang="zh-CN" altLang="en-US" sz="20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342900" indent="-342900" algn="l">
              <a:lnSpc>
                <a:spcPct val="15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一键生成包含</a:t>
            </a: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提交数据</a:t>
            </a: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的班级得分率、知识点掌握热度图、高频错误点、学生个体画像的深度学情报告。</a:t>
            </a:r>
            <a:endParaRPr lang="zh-CN" altLang="en-US" sz="20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342900" indent="-342900" algn="l">
              <a:lnSpc>
                <a:spcPct val="150000"/>
              </a:lnSpc>
              <a:buClrTx/>
              <a:buSzTx/>
              <a:buFont typeface="Wingdings" panose="05000000000000000000" charset="0"/>
              <a:buChar char="Ø"/>
            </a:pPr>
            <a:endParaRPr lang="zh-CN" altLang="en-US" sz="20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342900" indent="-342900" algn="l">
              <a:lnSpc>
                <a:spcPct val="150000"/>
              </a:lnSpc>
              <a:buClrTx/>
              <a:buSzTx/>
              <a:buFont typeface="Wingdings" panose="05000000000000000000" charset="0"/>
              <a:buChar char="Ø"/>
            </a:pPr>
            <a:endParaRPr lang="zh-CN" altLang="en-US" sz="20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" name="图片 3" descr="9c5a70a524de4556187ca80656b6e188"/>
          <p:cNvPicPr>
            <a:picLocks noChangeAspect="1"/>
          </p:cNvPicPr>
          <p:nvPr/>
        </p:nvPicPr>
        <p:blipFill>
          <a:blip r:embed="rId2"/>
          <a:srcRect t="1574" b="1456"/>
          <a:stretch>
            <a:fillRect/>
          </a:stretch>
        </p:blipFill>
        <p:spPr>
          <a:xfrm>
            <a:off x="3850005" y="1204595"/>
            <a:ext cx="4462780" cy="3226435"/>
          </a:xfrm>
          <a:prstGeom prst="rect">
            <a:avLst/>
          </a:prstGeom>
          <a:ln w="76200">
            <a:gradFill>
              <a:gsLst>
                <a:gs pos="50000">
                  <a:schemeClr val="accent1"/>
                </a:gs>
                <a:gs pos="0">
                  <a:schemeClr val="accent1">
                    <a:lumMod val="25000"/>
                    <a:lumOff val="75000"/>
                  </a:schemeClr>
                </a:gs>
                <a:gs pos="100000">
                  <a:schemeClr val="accent1">
                    <a:lumMod val="85000"/>
                  </a:schemeClr>
                </a:gs>
              </a:gsLst>
              <a:lin ang="5400000" scaled="0"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" name="图片 1" descr="213daeb3424e1358df3b5b014e854f29"/>
          <p:cNvPicPr>
            <a:picLocks noChangeAspect="1"/>
          </p:cNvPicPr>
          <p:nvPr/>
        </p:nvPicPr>
        <p:blipFill>
          <a:blip r:embed="rId3"/>
          <a:srcRect l="23359" r="23750"/>
          <a:stretch>
            <a:fillRect/>
          </a:stretch>
        </p:blipFill>
        <p:spPr>
          <a:xfrm>
            <a:off x="6496050" y="1607185"/>
            <a:ext cx="5501005" cy="5057140"/>
          </a:xfrm>
          <a:prstGeom prst="rect">
            <a:avLst/>
          </a:prstGeom>
          <a:ln w="76200">
            <a:gradFill>
              <a:gsLst>
                <a:gs pos="50000">
                  <a:schemeClr val="accent1"/>
                </a:gs>
                <a:gs pos="0">
                  <a:schemeClr val="accent1">
                    <a:lumMod val="25000"/>
                    <a:lumOff val="75000"/>
                  </a:schemeClr>
                </a:gs>
                <a:gs pos="100000">
                  <a:schemeClr val="accent1">
                    <a:lumMod val="85000"/>
                  </a:schemeClr>
                </a:gs>
              </a:gsLst>
              <a:lin ang="5400000" scaled="0"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矩形 11"/>
          <p:cNvSpPr/>
          <p:nvPr/>
        </p:nvSpPr>
        <p:spPr>
          <a:xfrm>
            <a:off x="6524625" y="4521200"/>
            <a:ext cx="1045210" cy="306705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highlight>
                <a:srgbClr val="FF0000"/>
              </a:highligh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4570" y="1087755"/>
            <a:ext cx="8647430" cy="5400040"/>
          </a:xfrm>
          <a:prstGeom prst="rect">
            <a:avLst/>
          </a:prstGeom>
        </p:spPr>
      </p:pic>
      <p:sp>
        <p:nvSpPr>
          <p:cNvPr id="24" name="TextBox 20"/>
          <p:cNvSpPr txBox="1"/>
          <p:nvPr/>
        </p:nvSpPr>
        <p:spPr>
          <a:xfrm>
            <a:off x="560441" y="278788"/>
            <a:ext cx="9962225" cy="5530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3000" b="1" spc="1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一、极简部署与AI网页生成</a:t>
            </a:r>
            <a:r>
              <a:rPr lang="en-US" altLang="zh-CN" sz="3000" b="1" spc="1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3000" b="1" spc="1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外部</a:t>
            </a:r>
            <a:r>
              <a:rPr lang="en-US" altLang="zh-CN" sz="3000" b="1" spc="1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AI</a:t>
            </a:r>
            <a:r>
              <a:rPr lang="zh-CN" altLang="en-US" sz="3000" b="1" spc="1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生成网页</a:t>
            </a:r>
            <a:endParaRPr lang="zh-CN" altLang="en-US" sz="3000" b="1" spc="100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5" name="五边形 24"/>
          <p:cNvSpPr/>
          <p:nvPr/>
        </p:nvSpPr>
        <p:spPr>
          <a:xfrm rot="10800000">
            <a:off x="9714230" y="0"/>
            <a:ext cx="2477770" cy="982345"/>
          </a:xfrm>
          <a:prstGeom prst="homePlate">
            <a:avLst>
              <a:gd name="adj" fmla="val 35482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26" name="TextBox 20"/>
          <p:cNvSpPr txBox="1"/>
          <p:nvPr/>
        </p:nvSpPr>
        <p:spPr>
          <a:xfrm>
            <a:off x="10384790" y="278765"/>
            <a:ext cx="1859915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spc="100" dirty="0">
                <a:solidFill>
                  <a:srgbClr val="2C489B"/>
                </a:solidFill>
                <a:latin typeface="黑体" panose="02010609060101010101" charset="-122"/>
                <a:ea typeface="黑体" panose="02010609060101010101" charset="-122"/>
              </a:rPr>
              <a:t>实现功能</a:t>
            </a:r>
            <a:endParaRPr lang="zh-CN" altLang="en-US" sz="2400" b="1" spc="100" dirty="0">
              <a:solidFill>
                <a:srgbClr val="2C489B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TextBox 20"/>
          <p:cNvSpPr txBox="1"/>
          <p:nvPr/>
        </p:nvSpPr>
        <p:spPr>
          <a:xfrm>
            <a:off x="207010" y="1576070"/>
            <a:ext cx="3409315" cy="4432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lnSpc>
                <a:spcPct val="15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支持deepseek等外部工具生成交互网页，上传网页即可采集数据。</a:t>
            </a:r>
            <a:endParaRPr lang="zh-CN" altLang="en-US" sz="20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342900" indent="-342900" algn="l">
              <a:lnSpc>
                <a:spcPct val="15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000" spc="1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1、</a:t>
            </a: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常用页面分类，</a:t>
            </a: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功能转换</a:t>
            </a: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自动填充提示词</a:t>
            </a:r>
            <a:endParaRPr lang="zh-CN" altLang="en-US" sz="20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342900" indent="-342900" algn="l">
              <a:lnSpc>
                <a:spcPct val="15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000" spc="1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2、</a:t>
            </a: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勾选可提交学生作答内容生成深度分析报告。</a:t>
            </a:r>
            <a:endParaRPr lang="zh-CN" altLang="en-US" sz="20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342900" indent="-342900" algn="l">
              <a:lnSpc>
                <a:spcPct val="15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2000" spc="1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3、</a:t>
            </a: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内置丰富提示词模板，实现全学科全功能覆盖，支持模板管理</a:t>
            </a:r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维护。</a:t>
            </a:r>
            <a:endParaRPr lang="zh-CN" altLang="en-US" sz="20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cxnSp>
        <p:nvCxnSpPr>
          <p:cNvPr id="10" name="直接箭头连接符 9"/>
          <p:cNvCxnSpPr/>
          <p:nvPr/>
        </p:nvCxnSpPr>
        <p:spPr>
          <a:xfrm flipV="1">
            <a:off x="698500" y="6035675"/>
            <a:ext cx="2875915" cy="47625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6247765" y="2012315"/>
            <a:ext cx="18980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sym typeface="+mn-ea"/>
              </a:rPr>
              <a:t>可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选参考网页</a:t>
            </a:r>
            <a:endParaRPr lang="zh-CN" altLang="en-US">
              <a:solidFill>
                <a:srgbClr val="FF0000"/>
              </a:solidFill>
              <a:sym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616325" y="4396740"/>
            <a:ext cx="345440" cy="306705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highlight>
                <a:srgbClr val="FF0000"/>
              </a:highlight>
            </a:endParaRPr>
          </a:p>
        </p:txBody>
      </p:sp>
      <p:cxnSp>
        <p:nvCxnSpPr>
          <p:cNvPr id="14" name="直接箭头连接符 13"/>
          <p:cNvCxnSpPr/>
          <p:nvPr/>
        </p:nvCxnSpPr>
        <p:spPr>
          <a:xfrm>
            <a:off x="727710" y="4703445"/>
            <a:ext cx="2884805" cy="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箭头连接符 6"/>
          <p:cNvCxnSpPr/>
          <p:nvPr/>
        </p:nvCxnSpPr>
        <p:spPr>
          <a:xfrm>
            <a:off x="1044575" y="3328670"/>
            <a:ext cx="2577465" cy="381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6845935" y="4085590"/>
            <a:ext cx="49625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sym typeface="+mn-ea"/>
              </a:rPr>
              <a:t>包含参考网页、接口文档和</a:t>
            </a:r>
            <a:r>
              <a:rPr lang="en-US" altLang="zh-CN">
                <a:solidFill>
                  <a:srgbClr val="FF0000"/>
                </a:solidFill>
                <a:sym typeface="+mn-ea"/>
              </a:rPr>
              <a:t>skill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技巧</a:t>
            </a:r>
            <a:endParaRPr lang="zh-CN" altLang="en-US">
              <a:solidFill>
                <a:srgbClr val="FF0000"/>
              </a:solidFill>
              <a:sym typeface="+mn-ea"/>
            </a:endParaRPr>
          </a:p>
        </p:txBody>
      </p:sp>
      <p:cxnSp>
        <p:nvCxnSpPr>
          <p:cNvPr id="15" name="直接箭头连接符 14"/>
          <p:cNvCxnSpPr/>
          <p:nvPr/>
        </p:nvCxnSpPr>
        <p:spPr>
          <a:xfrm flipH="1">
            <a:off x="7536180" y="4396740"/>
            <a:ext cx="297180" cy="344805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3616325" y="2498725"/>
            <a:ext cx="8575675" cy="829945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highlight>
                <a:srgbClr val="FF0000"/>
              </a:highlight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580765" y="5757545"/>
            <a:ext cx="8575675" cy="829945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highlight>
                <a:srgbClr val="FF0000"/>
              </a:highlight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367780" y="4645660"/>
            <a:ext cx="3112770" cy="503555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highlight>
                <a:srgbClr val="FF0000"/>
              </a:highlight>
            </a:endParaRPr>
          </a:p>
        </p:txBody>
      </p:sp>
      <p:cxnSp>
        <p:nvCxnSpPr>
          <p:cNvPr id="5" name="直接箭头连接符 4"/>
          <p:cNvCxnSpPr/>
          <p:nvPr/>
        </p:nvCxnSpPr>
        <p:spPr>
          <a:xfrm flipV="1">
            <a:off x="7399020" y="1811020"/>
            <a:ext cx="0" cy="201295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8160385" y="2012315"/>
            <a:ext cx="27889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sym typeface="+mn-ea"/>
              </a:rPr>
              <a:t>师生账号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管理</a:t>
            </a:r>
            <a:endParaRPr lang="zh-CN" altLang="en-US">
              <a:solidFill>
                <a:srgbClr val="FF0000"/>
              </a:solidFill>
              <a:sym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932420" y="1039495"/>
            <a:ext cx="1475740" cy="536575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highlight>
                <a:srgbClr val="FF0000"/>
              </a:highlight>
            </a:endParaRPr>
          </a:p>
        </p:txBody>
      </p:sp>
      <p:cxnSp>
        <p:nvCxnSpPr>
          <p:cNvPr id="22" name="直接箭头连接符 21"/>
          <p:cNvCxnSpPr/>
          <p:nvPr/>
        </p:nvCxnSpPr>
        <p:spPr>
          <a:xfrm flipH="1" flipV="1">
            <a:off x="8670290" y="1576070"/>
            <a:ext cx="3175" cy="462915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tags/tag1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10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11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12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13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14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15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16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17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18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19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2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20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21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22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23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24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25.xml><?xml version="1.0" encoding="utf-8"?>
<p:tagLst xmlns:p="http://schemas.openxmlformats.org/presentationml/2006/main">
  <p:tag name="RESOURCE_RECORD_KEY" val="{&quot;13&quot;:[4519456,4519452,20025430,4364924,4364903,4364942]}"/>
</p:tagLst>
</file>

<file path=ppt/tags/tag3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4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5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6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7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8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9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1887</Words>
  <Application>WPS 演示</Application>
  <PresentationFormat>自定义</PresentationFormat>
  <Paragraphs>175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楷体</vt:lpstr>
      <vt:lpstr>黑体</vt:lpstr>
      <vt:lpstr>Wingdings</vt:lpstr>
      <vt:lpstr>Arial Unicode MS</vt:lpstr>
      <vt:lpstr>等线 Light</vt:lpstr>
      <vt:lpstr>等线</vt:lpstr>
      <vt:lpstr>Calibri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201</cp:revision>
  <dcterms:created xsi:type="dcterms:W3CDTF">2026-03-16T02:33:00Z</dcterms:created>
  <dcterms:modified xsi:type="dcterms:W3CDTF">2026-07-04T07:49:03Z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2052-11.8.6.11719</vt:lpwstr>
  </property>
  <property fmtid="{D5CDD505-2E9C-101B-9397-08002B2CF9AE}" pid="3" name="KSOTemplateUUID">
    <vt:lpwstr>v1.0_mb_YFc6q+HctIANJrpWT950vA==</vt:lpwstr>
  </property>
  <property fmtid="{D5CDD505-2E9C-101B-9397-08002B2CF9AE}" pid="4" name="ICV">
    <vt:lpwstr>22CDC3CAAEE2453E9B7DF6ED92002A45</vt:lpwstr>
  </property>
</Properties>
</file>