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9"/>
  </p:notesMasterIdLst>
  <p:sldIdLst>
    <p:sldId id="334" r:id="rId4"/>
    <p:sldId id="300" r:id="rId5"/>
    <p:sldId id="328" r:id="rId6"/>
    <p:sldId id="338" r:id="rId7"/>
    <p:sldId id="348" r:id="rId8"/>
    <p:sldId id="349" r:id="rId10"/>
    <p:sldId id="358" r:id="rId11"/>
    <p:sldId id="342" r:id="rId12"/>
    <p:sldId id="351" r:id="rId13"/>
    <p:sldId id="360" r:id="rId14"/>
    <p:sldId id="380" r:id="rId15"/>
    <p:sldId id="339" r:id="rId16"/>
    <p:sldId id="394" r:id="rId17"/>
    <p:sldId id="361" r:id="rId18"/>
    <p:sldId id="350" r:id="rId19"/>
    <p:sldId id="359" r:id="rId20"/>
    <p:sldId id="374" r:id="rId21"/>
    <p:sldId id="375" r:id="rId22"/>
    <p:sldId id="393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36039181" name="灸能养生" initials="灸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C85C3"/>
    <a:srgbClr val="3E56A3"/>
    <a:srgbClr val="2C489A"/>
    <a:srgbClr val="2C489B"/>
    <a:srgbClr val="2B4A99"/>
    <a:srgbClr val="4466A2"/>
    <a:srgbClr val="2F5597"/>
    <a:srgbClr val="3E57A3"/>
    <a:srgbClr val="3F5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291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-570" y="-84"/>
      </p:cViewPr>
      <p:guideLst>
        <p:guide orient="horz" pos="219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5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6" Type="http://schemas.openxmlformats.org/officeDocument/2006/relationships/slideLayout" Target="../slideLayouts/slideLayout13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63065" y="1995170"/>
            <a:ext cx="10528300" cy="1452880"/>
            <a:chOff x="2619" y="3142"/>
            <a:chExt cx="16580" cy="2288"/>
          </a:xfrm>
          <a:solidFill>
            <a:srgbClr val="3C85C3">
              <a:alpha val="70000"/>
            </a:srgbClr>
          </a:solidFill>
        </p:grpSpPr>
        <p:sp>
          <p:nvSpPr>
            <p:cNvPr id="3" name="五边形 2"/>
            <p:cNvSpPr/>
            <p:nvPr/>
          </p:nvSpPr>
          <p:spPr>
            <a:xfrm rot="10800000">
              <a:off x="2619" y="3142"/>
              <a:ext cx="16095" cy="2288"/>
            </a:xfrm>
            <a:prstGeom prst="homePlate">
              <a:avLst>
                <a:gd name="adj" fmla="val 3548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89" name="五边形 88"/>
            <p:cNvSpPr/>
            <p:nvPr/>
          </p:nvSpPr>
          <p:spPr>
            <a:xfrm rot="10800000">
              <a:off x="18849" y="3142"/>
              <a:ext cx="351" cy="228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20"/>
          <p:cNvSpPr txBox="1"/>
          <p:nvPr/>
        </p:nvSpPr>
        <p:spPr>
          <a:xfrm>
            <a:off x="2372995" y="2334260"/>
            <a:ext cx="9208135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QuickForge（快铸）智慧教学平台</a:t>
            </a:r>
            <a:endParaRPr lang="zh-CN" altLang="en-US" sz="4400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TextBox 20"/>
          <p:cNvSpPr txBox="1"/>
          <p:nvPr/>
        </p:nvSpPr>
        <p:spPr>
          <a:xfrm>
            <a:off x="7305675" y="4818380"/>
            <a:ext cx="3098800" cy="953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4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江苏省南菁高级中学</a:t>
            </a:r>
            <a:endParaRPr lang="zh-CN" altLang="en-US" sz="24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8573770" y="4234180"/>
            <a:ext cx="183070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4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张伟</a:t>
            </a:r>
            <a:endParaRPr lang="zh-CN" altLang="en-US" sz="24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525" y="810260"/>
            <a:ext cx="9378315" cy="476250"/>
            <a:chOff x="-15" y="1340"/>
            <a:chExt cx="14769" cy="750"/>
          </a:xfrm>
        </p:grpSpPr>
        <p:sp>
          <p:nvSpPr>
            <p:cNvPr id="2" name="TextBox 20"/>
            <p:cNvSpPr txBox="1"/>
            <p:nvPr/>
          </p:nvSpPr>
          <p:spPr>
            <a:xfrm>
              <a:off x="546" y="1340"/>
              <a:ext cx="14208" cy="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buClrTx/>
                <a:buSzTx/>
                <a:buFontTx/>
              </a:pPr>
              <a:r>
                <a:rPr lang="zh-CN" altLang="en-US" sz="2000" spc="1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多模态网站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生成发布智能体</a:t>
              </a:r>
              <a:endParaRPr lang="zh-CN" altLang="en-US" sz="2000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-15" y="2090"/>
              <a:ext cx="6427" cy="0"/>
            </a:xfrm>
            <a:prstGeom prst="line">
              <a:avLst/>
            </a:prstGeom>
            <a:ln w="25400">
              <a:solidFill>
                <a:srgbClr val="3C85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五边形 8"/>
            <p:cNvSpPr/>
            <p:nvPr/>
          </p:nvSpPr>
          <p:spPr>
            <a:xfrm>
              <a:off x="0" y="1526"/>
              <a:ext cx="513" cy="564"/>
            </a:xfrm>
            <a:prstGeom prst="homePlate">
              <a:avLst>
                <a:gd name="adj" fmla="val 28927"/>
              </a:avLst>
            </a:prstGeom>
            <a:solidFill>
              <a:srgbClr val="3C85C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二、实时作业评测与学情分析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111125" y="1129030"/>
            <a:ext cx="3968115" cy="5225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内置作业评测系统，也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可自行生成教学和评测页面。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支持多种题型，支持题库导入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导出；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17050"/>
          <a:stretch>
            <a:fillRect/>
          </a:stretch>
        </p:blipFill>
        <p:spPr>
          <a:xfrm>
            <a:off x="624840" y="3016250"/>
            <a:ext cx="3095625" cy="37318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9860" y="1052830"/>
            <a:ext cx="8150860" cy="5589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二、实时作业评测与学情分析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5845" y="1145540"/>
            <a:ext cx="8606155" cy="4712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44815"/>
          <a:stretch>
            <a:fillRect/>
          </a:stretch>
        </p:blipFill>
        <p:spPr>
          <a:xfrm>
            <a:off x="66675" y="4391025"/>
            <a:ext cx="10739120" cy="246697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585845" y="1655445"/>
            <a:ext cx="2268855" cy="6184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4230" y="5772150"/>
            <a:ext cx="808355" cy="108585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5845" y="2302510"/>
            <a:ext cx="2748280" cy="4267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56320" y="4856480"/>
            <a:ext cx="2240915" cy="57086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82045" y="4693920"/>
            <a:ext cx="525145" cy="116395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77585" y="1875790"/>
            <a:ext cx="1067435" cy="3124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158115" y="1145540"/>
            <a:ext cx="3107690" cy="5225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通用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数据管理：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1、支持所有任务和学生提交的数据；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2、数据导出，生成题干，答题情况、提交时间分布、图片附件等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二、实时作业评测与学情分析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73050" y="1234440"/>
            <a:ext cx="3107690" cy="40652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专用数据管理：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、学情分析和数据管理独立页面，只管理单个任务，放在任务文件夹下即可。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、提供模板和生成提示词。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方便教师自制数据管理和分析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页面。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455" y="1050290"/>
            <a:ext cx="4610100" cy="5619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二、实时作业评测与学情分析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73050" y="1234440"/>
            <a:ext cx="3107690" cy="5225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学情分析报告实时生成，成绩分布与知识点掌握度可视化展示；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作业形态支持数据、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图片和文件。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支持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手动批改、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自动批改、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AI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批改。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作业批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915" y="1111885"/>
            <a:ext cx="7953375" cy="5645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二、实时作业评测与学情分析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81915" y="1234440"/>
            <a:ext cx="7229475" cy="8115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学情分析报告实时生成，成绩分布与知识点掌握度可视化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 b="3532"/>
          <a:stretch>
            <a:fillRect/>
          </a:stretch>
        </p:blipFill>
        <p:spPr>
          <a:xfrm>
            <a:off x="0" y="2045970"/>
            <a:ext cx="7689850" cy="441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学情分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755" y="1035685"/>
            <a:ext cx="4881245" cy="5623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三、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内网数据采集与资源共享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589915" y="982345"/>
            <a:ext cx="4304665" cy="4695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以运动会发布系统为例，教师可自行生成各种类似的应用系统，如实验数据采集等。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45" y="2443480"/>
            <a:ext cx="2962275" cy="415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8585" y="1094105"/>
            <a:ext cx="6402070" cy="5617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四、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双版本架构与精品资源包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560705" y="982345"/>
            <a:ext cx="11309350" cy="1088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教师版本：内置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密钥全模态资源生成与发布（生成语音、声音克隆，图生图，图生视频等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教师版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9725"/>
            <a:ext cx="6898005" cy="4892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005" y="1767205"/>
            <a:ext cx="5292725" cy="447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四、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双版本架构与精品资源包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560705" y="1293495"/>
            <a:ext cx="11273155" cy="4382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共享资源：学校、教研组、教师可积累自己的教学资源库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本站资源：不断更新，现有资源如下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 AI通识教育系列课程（20多个交互式教学专题）；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 Python编程教学系统；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 运动会管理系统；开发类似系统教师可修改运动会页面。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 练习生成发布系统；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即测即评，学情报告成绩分布图表，知识点薄弱环节一目了然；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 课堂留言反馈系统；可修改为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联网数据采集、学生信息登记、选课统计、实验汇总；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 全校共享网盘资源，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学科工具等模板网页、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教师课件资料、一键分发给所有班级。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2891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本站资源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四、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双版本架构与精品资源包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13335" y="982345"/>
            <a:ext cx="6537325" cy="1152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智能体融合：教师助手、学生助手、嵌入其他智能体，如教师在飞书、扣子等自建应用的网页代码。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2891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定制</a:t>
            </a:r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应用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AI教学助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075" y="982345"/>
            <a:ext cx="5619750" cy="5812155"/>
          </a:xfrm>
          <a:prstGeom prst="rect">
            <a:avLst/>
          </a:prstGeom>
        </p:spPr>
      </p:pic>
      <p:pic>
        <p:nvPicPr>
          <p:cNvPr id="5" name="图片 4" descr="AI生成作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15" y="2134870"/>
            <a:ext cx="6354445" cy="4796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四、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双版本架构与精品资源包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2891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定制</a:t>
            </a:r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应用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AI出题助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1250315"/>
            <a:ext cx="4291330" cy="5244465"/>
          </a:xfrm>
          <a:prstGeom prst="rect">
            <a:avLst/>
          </a:prstGeom>
        </p:spPr>
      </p:pic>
      <p:pic>
        <p:nvPicPr>
          <p:cNvPr id="7" name="图片 6" descr="编程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405" y="1236980"/>
            <a:ext cx="4630420" cy="5271770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3335" y="982345"/>
            <a:ext cx="2943860" cy="438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学科工具：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七类题型，智能出题，智能批阅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endParaRPr lang="en-US" altLang="zh-CN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多种语言编程代码动态评测和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静态评测；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手势识别，视觉语言工具扩展到实验教学等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场景。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3202305" y="1577165"/>
            <a:ext cx="8003540" cy="43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QuickForge（快铸）是一款本地化、零代码的智慧教学工具箱。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基于大语言模型技术，实现“一句话生成网页、一键发布上线”，让非技术学科教师也能轻松制作交互式教学网页，实现课堂教学即时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反馈学情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系统封装了多个大模型API密钥，支持图片识别与生成，以及声音，视频和网页等资源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生成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，内置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网盘共享、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作业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发布批阅、AI互动教学资源、运动会管理、留言板等精品资源包。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425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系统</a:t>
              </a:r>
              <a:b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</a:b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概述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388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dirty="0"/>
                <a:t>实现功能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extBox 20"/>
          <p:cNvSpPr txBox="1"/>
          <p:nvPr>
            <p:custDataLst>
              <p:tags r:id="rId2"/>
            </p:custDataLst>
          </p:nvPr>
        </p:nvSpPr>
        <p:spPr>
          <a:xfrm>
            <a:off x="4921250" y="1487170"/>
            <a:ext cx="6974840" cy="472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极简部署与AI网页生成</a:t>
            </a: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endParaRPr lang="en-US" altLang="zh-CN" sz="3200" b="1" spc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3"/>
            </p:custDataLst>
          </p:nvPr>
        </p:nvSpPr>
        <p:spPr>
          <a:xfrm>
            <a:off x="4921452" y="263361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实时作业评测与学情分析</a:t>
            </a: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4"/>
            </p:custDataLst>
          </p:nvPr>
        </p:nvSpPr>
        <p:spPr>
          <a:xfrm>
            <a:off x="4921250" y="3798570"/>
            <a:ext cx="697484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内网数据采集与资源共享</a:t>
            </a: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endParaRPr sz="2200" b="1">
              <a:latin typeface="楷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5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9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0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5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19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0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20"/>
          <p:cNvSpPr txBox="1"/>
          <p:nvPr>
            <p:custDataLst>
              <p:tags r:id="rId25"/>
            </p:custDataLst>
          </p:nvPr>
        </p:nvSpPr>
        <p:spPr>
          <a:xfrm>
            <a:off x="4921250" y="4991100"/>
            <a:ext cx="6974840" cy="479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双版本架构与精品资源包</a:t>
            </a: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启动程序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64795" y="3204210"/>
            <a:ext cx="4100195" cy="298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免安装EXE一键启动，内网访问保障数据安全，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本机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IP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就是网站。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注册用户登录后可以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升级提示词和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skill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，更新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API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密钥。</a:t>
            </a:r>
            <a:endParaRPr lang="en-US" altLang="zh-CN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144145" y="1049655"/>
            <a:ext cx="7082790" cy="655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、下载的软件压缩包有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个文件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20"/>
          <p:cNvSpPr txBox="1"/>
          <p:nvPr/>
        </p:nvSpPr>
        <p:spPr>
          <a:xfrm>
            <a:off x="4730115" y="1049655"/>
            <a:ext cx="7082790" cy="655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、运行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app.exe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自动生成目录结构并启动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服务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718945"/>
            <a:ext cx="3448050" cy="1057275"/>
          </a:xfrm>
          <a:prstGeom prst="rect">
            <a:avLst/>
          </a:prstGeom>
        </p:spPr>
      </p:pic>
      <p:pic>
        <p:nvPicPr>
          <p:cNvPr id="4" name="图片 3" descr="0d230879-64c4-435e-ab24-947934f28cb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355" y="1705610"/>
            <a:ext cx="7813675" cy="50387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293100" y="4245610"/>
            <a:ext cx="2295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点击打开网站</a:t>
            </a:r>
            <a:r>
              <a:rPr lang="en-US" altLang="zh-CN">
                <a:solidFill>
                  <a:srgbClr val="FF0000"/>
                </a:solidFill>
              </a:rPr>
              <a:t>IP</a:t>
            </a:r>
            <a:r>
              <a:rPr lang="zh-CN" altLang="en-US">
                <a:solidFill>
                  <a:srgbClr val="FF0000"/>
                </a:solidFill>
              </a:rPr>
              <a:t>地址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7240472" y="4417162"/>
            <a:ext cx="981075" cy="30416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065" y="1720850"/>
            <a:ext cx="3448050" cy="2352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登录和目录结构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6835" y="982345"/>
            <a:ext cx="4321810" cy="1019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管理员登录后导入学生和教师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免登录可访问共享资源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" y="2152650"/>
            <a:ext cx="4866005" cy="4435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840" y="1329690"/>
            <a:ext cx="7192010" cy="5267960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V="1">
            <a:off x="1849120" y="5786120"/>
            <a:ext cx="3249295" cy="3359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全校网盘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15900" y="984250"/>
            <a:ext cx="10680700" cy="1376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登录后可设置文件夹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共享、重命名、复制、删除等操作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免登录可访问共享资源，作为全校师生的网盘，用户可设置</a:t>
            </a: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文件夹属性权限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8602"/>
          <a:stretch>
            <a:fillRect/>
          </a:stretch>
        </p:blipFill>
        <p:spPr>
          <a:xfrm>
            <a:off x="170815" y="2359660"/>
            <a:ext cx="4921250" cy="3373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065" y="2407920"/>
            <a:ext cx="7091680" cy="33134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940550" y="5998210"/>
            <a:ext cx="4926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快捷按钮：打开、下载、属性、重命名、删除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10549288" y="5496025"/>
            <a:ext cx="587141" cy="5390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rot="16200000" flipH="1">
            <a:off x="8672363" y="2512195"/>
            <a:ext cx="1694048" cy="34651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9375006" y="1857676"/>
            <a:ext cx="1915428" cy="15881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1249158" y="3463089"/>
            <a:ext cx="345440" cy="30670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" y="1123950"/>
            <a:ext cx="11952605" cy="4114800"/>
          </a:xfrm>
          <a:prstGeom prst="rect">
            <a:avLst/>
          </a:prstGeom>
        </p:spPr>
      </p:pic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一键生成网页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81915" y="5155565"/>
            <a:ext cx="11801475" cy="14147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自然语言输入需求，AI自动生成HTML交互网页，“所想即所得”；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内置封装大模型API密钥，支持生成图片和交互网页，“零门槛”教学工具。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从飞象老师等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AI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网站下载网页，上传后勾选网页，</a:t>
            </a: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点击</a:t>
            </a: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单机版转网络版、网络版转离线版。</a:t>
            </a:r>
            <a:endParaRPr lang="zh-CN" altLang="en-US" sz="2000" spc="1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6425" y="1808480"/>
            <a:ext cx="169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输入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提示词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7960" y="2903855"/>
            <a:ext cx="2415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新建学生任务文件夹，上传素材或者</a:t>
            </a:r>
            <a:r>
              <a:rPr lang="zh-CN" altLang="en-US">
                <a:solidFill>
                  <a:srgbClr val="FF0000"/>
                </a:solidFill>
              </a:rPr>
              <a:t>其他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4670425" y="3954145"/>
            <a:ext cx="935355" cy="2603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5340985" y="2700020"/>
            <a:ext cx="9525" cy="2679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076325" y="4645660"/>
            <a:ext cx="5588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勾选网页，输入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修改提示词，</a:t>
            </a:r>
            <a:r>
              <a:rPr lang="zh-CN" altLang="en-US">
                <a:solidFill>
                  <a:srgbClr val="FF0000"/>
                </a:solidFill>
              </a:rPr>
              <a:t>可多次生成。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 flipV="1">
            <a:off x="615950" y="4568825"/>
            <a:ext cx="460375" cy="24892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 flipV="1">
            <a:off x="10009505" y="4502150"/>
            <a:ext cx="392430" cy="172529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9328785" y="4528820"/>
            <a:ext cx="297180" cy="165989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41935" y="4243070"/>
            <a:ext cx="345440" cy="30670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95385" y="1714500"/>
            <a:ext cx="1430655" cy="48514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26040" y="1714500"/>
            <a:ext cx="1865630" cy="48514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1014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一键生成网页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endParaRPr lang="en-US" altLang="zh-CN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38125" y="1477645"/>
            <a:ext cx="3688080" cy="5315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自然语言输入需求，AI自动生成HTML交互网页，“所想即所得”；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内置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有效大模型API密钥，支持生成图片和交互网页，“零门槛”教学工具。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一键生成包含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提交数据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的班级得分率、知识点掌握热度图、高频错误点、学生个体画像的深度学情报告。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9c5a70a524de4556187ca80656b6e188"/>
          <p:cNvPicPr>
            <a:picLocks noChangeAspect="1"/>
          </p:cNvPicPr>
          <p:nvPr/>
        </p:nvPicPr>
        <p:blipFill>
          <a:blip r:embed="rId2"/>
          <a:srcRect t="1574" b="1456"/>
          <a:stretch>
            <a:fillRect/>
          </a:stretch>
        </p:blipFill>
        <p:spPr>
          <a:xfrm>
            <a:off x="3850005" y="1204595"/>
            <a:ext cx="4462780" cy="3226435"/>
          </a:xfrm>
          <a:prstGeom prst="rect">
            <a:avLst/>
          </a:prstGeom>
          <a:ln w="76200">
            <a:gradFill>
              <a:gsLst>
                <a:gs pos="50000">
                  <a:schemeClr val="accent1"/>
                </a:gs>
                <a:gs pos="0">
                  <a:schemeClr val="accent1">
                    <a:lumMod val="25000"/>
                    <a:lumOff val="7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 descr="213daeb3424e1358df3b5b014e854f29"/>
          <p:cNvPicPr>
            <a:picLocks noChangeAspect="1"/>
          </p:cNvPicPr>
          <p:nvPr/>
        </p:nvPicPr>
        <p:blipFill>
          <a:blip r:embed="rId3"/>
          <a:srcRect l="23359" r="23750"/>
          <a:stretch>
            <a:fillRect/>
          </a:stretch>
        </p:blipFill>
        <p:spPr>
          <a:xfrm>
            <a:off x="6496050" y="1607185"/>
            <a:ext cx="5501005" cy="5057140"/>
          </a:xfrm>
          <a:prstGeom prst="rect">
            <a:avLst/>
          </a:prstGeom>
          <a:ln w="76200">
            <a:gradFill>
              <a:gsLst>
                <a:gs pos="50000">
                  <a:schemeClr val="accent1"/>
                </a:gs>
                <a:gs pos="0">
                  <a:schemeClr val="accent1">
                    <a:lumMod val="25000"/>
                    <a:lumOff val="7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6524625" y="4521200"/>
            <a:ext cx="1045210" cy="30670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4570" y="1087755"/>
            <a:ext cx="8647430" cy="5400040"/>
          </a:xfrm>
          <a:prstGeom prst="rect">
            <a:avLst/>
          </a:prstGeom>
        </p:spPr>
      </p:pic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外部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AI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生成网页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07010" y="1576070"/>
            <a:ext cx="3409315" cy="4432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支持deepseek等外部工具生成交互网页，上传网页即可采集数据。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常用页面分类，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功能转换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自动填充提示词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勾选可提交学生作答内容生成深度分析报告。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内置丰富提示词模板，实现全学科全功能覆盖，支持模板管理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维护。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698500" y="6035675"/>
            <a:ext cx="2875915" cy="476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247765" y="2012315"/>
            <a:ext cx="1898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可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选参考网页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16325" y="4396740"/>
            <a:ext cx="345440" cy="30670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727710" y="4703445"/>
            <a:ext cx="2884805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1044575" y="3328670"/>
            <a:ext cx="2577465" cy="381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845935" y="4085590"/>
            <a:ext cx="4962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包含参考网页、接口文档和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skill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技巧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7536180" y="4396740"/>
            <a:ext cx="297180" cy="34480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616325" y="2498725"/>
            <a:ext cx="8575675" cy="82994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80765" y="5757545"/>
            <a:ext cx="8575675" cy="82994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67780" y="4645660"/>
            <a:ext cx="3112770" cy="50355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7399020" y="1811020"/>
            <a:ext cx="0" cy="20129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160385" y="2012315"/>
            <a:ext cx="2788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师生账号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管理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32420" y="1039495"/>
            <a:ext cx="1475740" cy="5365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670290" y="1576070"/>
            <a:ext cx="3175" cy="4629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5.xml><?xml version="1.0" encoding="utf-8"?>
<p:tagLst xmlns:p="http://schemas.openxmlformats.org/presentationml/2006/main">
  <p:tag name="RESOURCE_RECORD_KEY" val="{&quot;13&quot;:[4519456,4519452,20025430,4364924,4364903,4364942]}"/>
</p:tagLst>
</file>

<file path=ppt/tags/tag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1877</Words>
  <Application>WPS 演示</Application>
  <PresentationFormat>自定义</PresentationFormat>
  <Paragraphs>175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黑体</vt:lpstr>
      <vt:lpstr>Wingdings</vt:lpstr>
      <vt:lpstr>Arial Unicode MS</vt:lpstr>
      <vt:lpstr>等线 Light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200</cp:revision>
  <dcterms:created xsi:type="dcterms:W3CDTF">2026-03-16T02:33:00Z</dcterms:created>
  <dcterms:modified xsi:type="dcterms:W3CDTF">2026-06-19T12:51:28Z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2052-11.8.6.11719</vt:lpwstr>
  </property>
  <property fmtid="{D5CDD505-2E9C-101B-9397-08002B2CF9AE}" pid="3" name="KSOTemplateUUID">
    <vt:lpwstr>v1.0_mb_YFc6q+HctIANJrpWT950vA==</vt:lpwstr>
  </property>
  <property fmtid="{D5CDD505-2E9C-101B-9397-08002B2CF9AE}" pid="4" name="ICV">
    <vt:lpwstr>22CDC3CAAEE2453E9B7DF6ED92002A45</vt:lpwstr>
  </property>
</Properties>
</file>